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80" r:id="rId4"/>
    <p:sldId id="259" r:id="rId5"/>
    <p:sldId id="261" r:id="rId6"/>
    <p:sldId id="262" r:id="rId7"/>
    <p:sldId id="295" r:id="rId8"/>
    <p:sldId id="263" r:id="rId9"/>
    <p:sldId id="281" r:id="rId10"/>
    <p:sldId id="291" r:id="rId11"/>
    <p:sldId id="292" r:id="rId12"/>
    <p:sldId id="293" r:id="rId13"/>
    <p:sldId id="264" r:id="rId14"/>
    <p:sldId id="282" r:id="rId15"/>
    <p:sldId id="283" r:id="rId16"/>
    <p:sldId id="284" r:id="rId17"/>
    <p:sldId id="300" r:id="rId18"/>
    <p:sldId id="285" r:id="rId19"/>
    <p:sldId id="286" r:id="rId20"/>
    <p:sldId id="287" r:id="rId21"/>
    <p:sldId id="288" r:id="rId22"/>
    <p:sldId id="289" r:id="rId23"/>
    <p:sldId id="290" r:id="rId24"/>
    <p:sldId id="294" r:id="rId25"/>
    <p:sldId id="296" r:id="rId26"/>
    <p:sldId id="297" r:id="rId27"/>
    <p:sldId id="267" r:id="rId28"/>
    <p:sldId id="268" r:id="rId29"/>
    <p:sldId id="269" r:id="rId30"/>
    <p:sldId id="298" r:id="rId31"/>
    <p:sldId id="299" r:id="rId32"/>
    <p:sldId id="270" r:id="rId33"/>
    <p:sldId id="301" r:id="rId34"/>
    <p:sldId id="272" r:id="rId35"/>
    <p:sldId id="273" r:id="rId36"/>
    <p:sldId id="274" r:id="rId37"/>
    <p:sldId id="275" r:id="rId38"/>
    <p:sldId id="276" r:id="rId39"/>
    <p:sldId id="302" r:id="rId40"/>
    <p:sldId id="303" r:id="rId41"/>
    <p:sldId id="304" r:id="rId42"/>
    <p:sldId id="305" r:id="rId43"/>
    <p:sldId id="306" r:id="rId44"/>
    <p:sldId id="308" r:id="rId45"/>
    <p:sldId id="307"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1" d="100"/>
          <a:sy n="81" d="100"/>
        </p:scale>
        <p:origin x="-1056"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en-US"/>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a:p>
        </p:txBody>
      </p:sp>
      <p:sp>
        <p:nvSpPr>
          <p:cNvPr id="4" name="عنصر نائب للتاريخ 3"/>
          <p:cNvSpPr>
            <a:spLocks noGrp="1"/>
          </p:cNvSpPr>
          <p:nvPr>
            <p:ph type="dt" sz="half" idx="10"/>
          </p:nvPr>
        </p:nvSpPr>
        <p:spPr/>
        <p:txBody>
          <a:bodyPr/>
          <a:lstStyle/>
          <a:p>
            <a:fld id="{76FC848C-4383-438F-B9A9-4773D90CD37F}" type="datetimeFigureOut">
              <a:rPr lang="en-US" smtClean="0"/>
              <a:t>8/7/2022</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C3DCA848-43DD-4520-916E-7EA1740FD9A2}" type="slidenum">
              <a:rPr lang="en-US" smtClean="0"/>
              <a:t>‹#›</a:t>
            </a:fld>
            <a:endParaRPr lang="en-US"/>
          </a:p>
        </p:txBody>
      </p:sp>
    </p:spTree>
    <p:extLst>
      <p:ext uri="{BB962C8B-B14F-4D97-AF65-F5344CB8AC3E}">
        <p14:creationId xmlns:p14="http://schemas.microsoft.com/office/powerpoint/2010/main" val="31749651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76FC848C-4383-438F-B9A9-4773D90CD37F}" type="datetimeFigureOut">
              <a:rPr lang="en-US" smtClean="0"/>
              <a:t>8/7/2022</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C3DCA848-43DD-4520-916E-7EA1740FD9A2}" type="slidenum">
              <a:rPr lang="en-US" smtClean="0"/>
              <a:t>‹#›</a:t>
            </a:fld>
            <a:endParaRPr lang="en-US"/>
          </a:p>
        </p:txBody>
      </p:sp>
    </p:spTree>
    <p:extLst>
      <p:ext uri="{BB962C8B-B14F-4D97-AF65-F5344CB8AC3E}">
        <p14:creationId xmlns:p14="http://schemas.microsoft.com/office/powerpoint/2010/main" val="8722792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76FC848C-4383-438F-B9A9-4773D90CD37F}" type="datetimeFigureOut">
              <a:rPr lang="en-US" smtClean="0"/>
              <a:t>8/7/2022</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C3DCA848-43DD-4520-916E-7EA1740FD9A2}" type="slidenum">
              <a:rPr lang="en-US" smtClean="0"/>
              <a:t>‹#›</a:t>
            </a:fld>
            <a:endParaRPr lang="en-US"/>
          </a:p>
        </p:txBody>
      </p:sp>
    </p:spTree>
    <p:extLst>
      <p:ext uri="{BB962C8B-B14F-4D97-AF65-F5344CB8AC3E}">
        <p14:creationId xmlns:p14="http://schemas.microsoft.com/office/powerpoint/2010/main" val="30131205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76FC848C-4383-438F-B9A9-4773D90CD37F}" type="datetimeFigureOut">
              <a:rPr lang="en-US" smtClean="0"/>
              <a:t>8/7/2022</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C3DCA848-43DD-4520-916E-7EA1740FD9A2}" type="slidenum">
              <a:rPr lang="en-US" smtClean="0"/>
              <a:t>‹#›</a:t>
            </a:fld>
            <a:endParaRPr lang="en-US"/>
          </a:p>
        </p:txBody>
      </p:sp>
    </p:spTree>
    <p:extLst>
      <p:ext uri="{BB962C8B-B14F-4D97-AF65-F5344CB8AC3E}">
        <p14:creationId xmlns:p14="http://schemas.microsoft.com/office/powerpoint/2010/main" val="4207757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l">
              <a:defRPr sz="4000" b="1" cap="all"/>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76FC848C-4383-438F-B9A9-4773D90CD37F}" type="datetimeFigureOut">
              <a:rPr lang="en-US" smtClean="0"/>
              <a:t>8/7/2022</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C3DCA848-43DD-4520-916E-7EA1740FD9A2}" type="slidenum">
              <a:rPr lang="en-US" smtClean="0"/>
              <a:t>‹#›</a:t>
            </a:fld>
            <a:endParaRPr lang="en-US"/>
          </a:p>
        </p:txBody>
      </p:sp>
    </p:spTree>
    <p:extLst>
      <p:ext uri="{BB962C8B-B14F-4D97-AF65-F5344CB8AC3E}">
        <p14:creationId xmlns:p14="http://schemas.microsoft.com/office/powerpoint/2010/main" val="5667631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تاريخ 4"/>
          <p:cNvSpPr>
            <a:spLocks noGrp="1"/>
          </p:cNvSpPr>
          <p:nvPr>
            <p:ph type="dt" sz="half" idx="10"/>
          </p:nvPr>
        </p:nvSpPr>
        <p:spPr/>
        <p:txBody>
          <a:bodyPr/>
          <a:lstStyle/>
          <a:p>
            <a:fld id="{76FC848C-4383-438F-B9A9-4773D90CD37F}" type="datetimeFigureOut">
              <a:rPr lang="en-US" smtClean="0"/>
              <a:t>8/7/2022</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C3DCA848-43DD-4520-916E-7EA1740FD9A2}" type="slidenum">
              <a:rPr lang="en-US" smtClean="0"/>
              <a:t>‹#›</a:t>
            </a:fld>
            <a:endParaRPr lang="en-US"/>
          </a:p>
        </p:txBody>
      </p:sp>
    </p:spTree>
    <p:extLst>
      <p:ext uri="{BB962C8B-B14F-4D97-AF65-F5344CB8AC3E}">
        <p14:creationId xmlns:p14="http://schemas.microsoft.com/office/powerpoint/2010/main" val="959660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7" name="عنصر نائب للتاريخ 6"/>
          <p:cNvSpPr>
            <a:spLocks noGrp="1"/>
          </p:cNvSpPr>
          <p:nvPr>
            <p:ph type="dt" sz="half" idx="10"/>
          </p:nvPr>
        </p:nvSpPr>
        <p:spPr/>
        <p:txBody>
          <a:bodyPr/>
          <a:lstStyle/>
          <a:p>
            <a:fld id="{76FC848C-4383-438F-B9A9-4773D90CD37F}" type="datetimeFigureOut">
              <a:rPr lang="en-US" smtClean="0"/>
              <a:t>8/7/2022</a:t>
            </a:fld>
            <a:endParaRPr lang="en-US"/>
          </a:p>
        </p:txBody>
      </p:sp>
      <p:sp>
        <p:nvSpPr>
          <p:cNvPr id="8" name="عنصر نائب للتذييل 7"/>
          <p:cNvSpPr>
            <a:spLocks noGrp="1"/>
          </p:cNvSpPr>
          <p:nvPr>
            <p:ph type="ftr" sz="quarter" idx="11"/>
          </p:nvPr>
        </p:nvSpPr>
        <p:spPr/>
        <p:txBody>
          <a:bodyPr/>
          <a:lstStyle/>
          <a:p>
            <a:endParaRPr lang="en-US"/>
          </a:p>
        </p:txBody>
      </p:sp>
      <p:sp>
        <p:nvSpPr>
          <p:cNvPr id="9" name="عنصر نائب لرقم الشريحة 8"/>
          <p:cNvSpPr>
            <a:spLocks noGrp="1"/>
          </p:cNvSpPr>
          <p:nvPr>
            <p:ph type="sldNum" sz="quarter" idx="12"/>
          </p:nvPr>
        </p:nvSpPr>
        <p:spPr/>
        <p:txBody>
          <a:bodyPr/>
          <a:lstStyle/>
          <a:p>
            <a:fld id="{C3DCA848-43DD-4520-916E-7EA1740FD9A2}" type="slidenum">
              <a:rPr lang="en-US" smtClean="0"/>
              <a:t>‹#›</a:t>
            </a:fld>
            <a:endParaRPr lang="en-US"/>
          </a:p>
        </p:txBody>
      </p:sp>
    </p:spTree>
    <p:extLst>
      <p:ext uri="{BB962C8B-B14F-4D97-AF65-F5344CB8AC3E}">
        <p14:creationId xmlns:p14="http://schemas.microsoft.com/office/powerpoint/2010/main" val="8761496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تاريخ 2"/>
          <p:cNvSpPr>
            <a:spLocks noGrp="1"/>
          </p:cNvSpPr>
          <p:nvPr>
            <p:ph type="dt" sz="half" idx="10"/>
          </p:nvPr>
        </p:nvSpPr>
        <p:spPr/>
        <p:txBody>
          <a:bodyPr/>
          <a:lstStyle/>
          <a:p>
            <a:fld id="{76FC848C-4383-438F-B9A9-4773D90CD37F}" type="datetimeFigureOut">
              <a:rPr lang="en-US" smtClean="0"/>
              <a:t>8/7/2022</a:t>
            </a:fld>
            <a:endParaRPr lang="en-US"/>
          </a:p>
        </p:txBody>
      </p:sp>
      <p:sp>
        <p:nvSpPr>
          <p:cNvPr id="4" name="عنصر نائب للتذييل 3"/>
          <p:cNvSpPr>
            <a:spLocks noGrp="1"/>
          </p:cNvSpPr>
          <p:nvPr>
            <p:ph type="ftr" sz="quarter" idx="11"/>
          </p:nvPr>
        </p:nvSpPr>
        <p:spPr/>
        <p:txBody>
          <a:bodyPr/>
          <a:lstStyle/>
          <a:p>
            <a:endParaRPr lang="en-US"/>
          </a:p>
        </p:txBody>
      </p:sp>
      <p:sp>
        <p:nvSpPr>
          <p:cNvPr id="5" name="عنصر نائب لرقم الشريحة 4"/>
          <p:cNvSpPr>
            <a:spLocks noGrp="1"/>
          </p:cNvSpPr>
          <p:nvPr>
            <p:ph type="sldNum" sz="quarter" idx="12"/>
          </p:nvPr>
        </p:nvSpPr>
        <p:spPr/>
        <p:txBody>
          <a:bodyPr/>
          <a:lstStyle/>
          <a:p>
            <a:fld id="{C3DCA848-43DD-4520-916E-7EA1740FD9A2}" type="slidenum">
              <a:rPr lang="en-US" smtClean="0"/>
              <a:t>‹#›</a:t>
            </a:fld>
            <a:endParaRPr lang="en-US"/>
          </a:p>
        </p:txBody>
      </p:sp>
    </p:spTree>
    <p:extLst>
      <p:ext uri="{BB962C8B-B14F-4D97-AF65-F5344CB8AC3E}">
        <p14:creationId xmlns:p14="http://schemas.microsoft.com/office/powerpoint/2010/main" val="3454045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76FC848C-4383-438F-B9A9-4773D90CD37F}" type="datetimeFigureOut">
              <a:rPr lang="en-US" smtClean="0"/>
              <a:t>8/7/2022</a:t>
            </a:fld>
            <a:endParaRPr lang="en-US"/>
          </a:p>
        </p:txBody>
      </p:sp>
      <p:sp>
        <p:nvSpPr>
          <p:cNvPr id="3" name="عنصر نائب للتذييل 2"/>
          <p:cNvSpPr>
            <a:spLocks noGrp="1"/>
          </p:cNvSpPr>
          <p:nvPr>
            <p:ph type="ftr" sz="quarter" idx="11"/>
          </p:nvPr>
        </p:nvSpPr>
        <p:spPr/>
        <p:txBody>
          <a:bodyPr/>
          <a:lstStyle/>
          <a:p>
            <a:endParaRPr lang="en-US"/>
          </a:p>
        </p:txBody>
      </p:sp>
      <p:sp>
        <p:nvSpPr>
          <p:cNvPr id="4" name="عنصر نائب لرقم الشريحة 3"/>
          <p:cNvSpPr>
            <a:spLocks noGrp="1"/>
          </p:cNvSpPr>
          <p:nvPr>
            <p:ph type="sldNum" sz="quarter" idx="12"/>
          </p:nvPr>
        </p:nvSpPr>
        <p:spPr/>
        <p:txBody>
          <a:bodyPr/>
          <a:lstStyle/>
          <a:p>
            <a:fld id="{C3DCA848-43DD-4520-916E-7EA1740FD9A2}" type="slidenum">
              <a:rPr lang="en-US" smtClean="0"/>
              <a:t>‹#›</a:t>
            </a:fld>
            <a:endParaRPr lang="en-US"/>
          </a:p>
        </p:txBody>
      </p:sp>
    </p:spTree>
    <p:extLst>
      <p:ext uri="{BB962C8B-B14F-4D97-AF65-F5344CB8AC3E}">
        <p14:creationId xmlns:p14="http://schemas.microsoft.com/office/powerpoint/2010/main" val="40570909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l">
              <a:defRPr sz="2000" b="1"/>
            </a:lvl1pPr>
          </a:lstStyle>
          <a:p>
            <a:r>
              <a:rPr lang="ar-SA" smtClean="0"/>
              <a:t>انقر لتحرير نمط العنوان الرئيسي</a:t>
            </a:r>
            <a:endParaRPr lang="en-US"/>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76FC848C-4383-438F-B9A9-4773D90CD37F}" type="datetimeFigureOut">
              <a:rPr lang="en-US" smtClean="0"/>
              <a:t>8/7/2022</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C3DCA848-43DD-4520-916E-7EA1740FD9A2}" type="slidenum">
              <a:rPr lang="en-US" smtClean="0"/>
              <a:t>‹#›</a:t>
            </a:fld>
            <a:endParaRPr lang="en-US"/>
          </a:p>
        </p:txBody>
      </p:sp>
    </p:spTree>
    <p:extLst>
      <p:ext uri="{BB962C8B-B14F-4D97-AF65-F5344CB8AC3E}">
        <p14:creationId xmlns:p14="http://schemas.microsoft.com/office/powerpoint/2010/main" val="2479021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l">
              <a:defRPr sz="2000" b="1"/>
            </a:lvl1pPr>
          </a:lstStyle>
          <a:p>
            <a:r>
              <a:rPr lang="ar-SA" smtClean="0"/>
              <a:t>انقر لتحرير نمط العنوان الرئيسي</a:t>
            </a:r>
            <a:endParaRPr lang="en-US"/>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76FC848C-4383-438F-B9A9-4773D90CD37F}" type="datetimeFigureOut">
              <a:rPr lang="en-US" smtClean="0"/>
              <a:t>8/7/2022</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C3DCA848-43DD-4520-916E-7EA1740FD9A2}" type="slidenum">
              <a:rPr lang="en-US" smtClean="0"/>
              <a:t>‹#›</a:t>
            </a:fld>
            <a:endParaRPr lang="en-US"/>
          </a:p>
        </p:txBody>
      </p:sp>
    </p:spTree>
    <p:extLst>
      <p:ext uri="{BB962C8B-B14F-4D97-AF65-F5344CB8AC3E}">
        <p14:creationId xmlns:p14="http://schemas.microsoft.com/office/powerpoint/2010/main" val="31294711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FC848C-4383-438F-B9A9-4773D90CD37F}" type="datetimeFigureOut">
              <a:rPr lang="en-US" smtClean="0"/>
              <a:t>8/7/2022</a:t>
            </a:fld>
            <a:endParaRPr lang="en-US"/>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عنصر نائب لرقم الشريحة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DCA848-43DD-4520-916E-7EA1740FD9A2}" type="slidenum">
              <a:rPr lang="en-US" smtClean="0"/>
              <a:t>‹#›</a:t>
            </a:fld>
            <a:endParaRPr lang="en-US"/>
          </a:p>
        </p:txBody>
      </p:sp>
    </p:spTree>
    <p:extLst>
      <p:ext uri="{BB962C8B-B14F-4D97-AF65-F5344CB8AC3E}">
        <p14:creationId xmlns:p14="http://schemas.microsoft.com/office/powerpoint/2010/main" val="8088500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11560" y="548680"/>
            <a:ext cx="7772400" cy="1470025"/>
          </a:xfrm>
        </p:spPr>
        <p:txBody>
          <a:bodyPr/>
          <a:lstStyle/>
          <a:p>
            <a:r>
              <a:rPr lang="ar-IQ" dirty="0" smtClean="0"/>
              <a:t>مكننة انتاج حيواني </a:t>
            </a:r>
            <a:br>
              <a:rPr lang="ar-IQ" dirty="0" smtClean="0"/>
            </a:br>
            <a:r>
              <a:rPr lang="ar-IQ" dirty="0" smtClean="0"/>
              <a:t>محاضرة 1 نظري </a:t>
            </a:r>
            <a:endParaRPr lang="en-US" dirty="0"/>
          </a:p>
        </p:txBody>
      </p:sp>
      <p:sp>
        <p:nvSpPr>
          <p:cNvPr id="3" name="عنوان فرعي 2"/>
          <p:cNvSpPr>
            <a:spLocks noGrp="1"/>
          </p:cNvSpPr>
          <p:nvPr>
            <p:ph type="subTitle" idx="1"/>
          </p:nvPr>
        </p:nvSpPr>
        <p:spPr>
          <a:xfrm>
            <a:off x="1331640" y="2348880"/>
            <a:ext cx="6400800" cy="1752600"/>
          </a:xfrm>
        </p:spPr>
        <p:txBody>
          <a:bodyPr/>
          <a:lstStyle/>
          <a:p>
            <a:r>
              <a:rPr lang="ar-IQ" sz="4000" dirty="0" smtClean="0">
                <a:solidFill>
                  <a:srgbClr val="FF0000"/>
                </a:solidFill>
              </a:rPr>
              <a:t>تقنيات السيطرة عل</a:t>
            </a:r>
            <a:r>
              <a:rPr lang="ar-IQ" sz="4000" dirty="0">
                <a:solidFill>
                  <a:srgbClr val="FF0000"/>
                </a:solidFill>
              </a:rPr>
              <a:t>ى</a:t>
            </a:r>
            <a:r>
              <a:rPr lang="ar-IQ" sz="4000" dirty="0" smtClean="0">
                <a:solidFill>
                  <a:srgbClr val="FF0000"/>
                </a:solidFill>
              </a:rPr>
              <a:t> الظروف البيئية داخل مباني  الحيوانات</a:t>
            </a:r>
            <a:r>
              <a:rPr lang="ar-IQ" dirty="0" smtClean="0">
                <a:solidFill>
                  <a:srgbClr val="FF0000"/>
                </a:solidFill>
              </a:rPr>
              <a:t> </a:t>
            </a:r>
            <a:endParaRPr lang="en-US" dirty="0">
              <a:solidFill>
                <a:srgbClr val="FF0000"/>
              </a:solidFill>
            </a:endParaRPr>
          </a:p>
        </p:txBody>
      </p:sp>
    </p:spTree>
    <p:extLst>
      <p:ext uri="{BB962C8B-B14F-4D97-AF65-F5344CB8AC3E}">
        <p14:creationId xmlns:p14="http://schemas.microsoft.com/office/powerpoint/2010/main" val="18520725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620688"/>
            <a:ext cx="7597408" cy="41759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723372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052736"/>
            <a:ext cx="7394384" cy="41140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506983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268760"/>
            <a:ext cx="7500774" cy="34592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354929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994122"/>
          </a:xfrm>
        </p:spPr>
        <p:txBody>
          <a:bodyPr>
            <a:normAutofit/>
          </a:bodyPr>
          <a:lstStyle/>
          <a:p>
            <a:r>
              <a:rPr lang="ar-IQ" sz="2400" dirty="0" smtClean="0"/>
              <a:t>نظام الضغط السلبي يسحب الهواء الملوث من داخل الح</a:t>
            </a:r>
            <a:r>
              <a:rPr lang="ar-IQ" sz="2400" dirty="0"/>
              <a:t>ض</a:t>
            </a:r>
            <a:r>
              <a:rPr lang="ar-IQ" sz="2400" dirty="0" smtClean="0"/>
              <a:t>يرة ويدخل الهواء الجديد من فتحات المداخل</a:t>
            </a:r>
            <a:endParaRPr lang="en-US" sz="24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264805"/>
            <a:ext cx="6874573" cy="48794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597232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778098"/>
          </a:xfrm>
        </p:spPr>
        <p:txBody>
          <a:bodyPr>
            <a:normAutofit/>
          </a:bodyPr>
          <a:lstStyle/>
          <a:p>
            <a:pPr algn="r"/>
            <a:r>
              <a:rPr lang="ar-IQ" sz="2000" dirty="0" smtClean="0"/>
              <a:t>  </a:t>
            </a:r>
            <a:endParaRPr lang="en-US" sz="2000" dirty="0"/>
          </a:p>
        </p:txBody>
      </p:sp>
      <p:sp>
        <p:nvSpPr>
          <p:cNvPr id="3" name="مستطيل 2"/>
          <p:cNvSpPr/>
          <p:nvPr/>
        </p:nvSpPr>
        <p:spPr>
          <a:xfrm>
            <a:off x="467544" y="548680"/>
            <a:ext cx="7992888" cy="1323439"/>
          </a:xfrm>
          <a:prstGeom prst="rect">
            <a:avLst/>
          </a:prstGeom>
        </p:spPr>
        <p:txBody>
          <a:bodyPr wrap="square">
            <a:spAutoFit/>
          </a:bodyPr>
          <a:lstStyle/>
          <a:p>
            <a:pPr algn="r"/>
            <a:r>
              <a:rPr lang="ar-IQ" sz="2000" dirty="0" smtClean="0">
                <a:solidFill>
                  <a:prstClr val="black"/>
                </a:solidFill>
                <a:ea typeface="+mj-ea"/>
                <a:cs typeface="Times New Roman"/>
              </a:rPr>
              <a:t>نظام الضغط الإيجابي :  هذا النظام يختلف عن النظام بالضغط السلبي حيث تقوم المراوح بدفع الهواء الجديد الى داخل الحضيرة فيرتفع الضغط الداخلي ويخرج الهواء الملوث من خلال فتحات الخروج . ويكون نظام دخول الهواء عبر انابيب مثقبة او مجاري لتوزيع الهواء في انحاء الحضيرة بشكل متجانس. كما في الشكل  </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896225"/>
            <a:ext cx="6865987" cy="40637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702595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5818658"/>
          </a:xfrm>
        </p:spPr>
        <p:txBody>
          <a:bodyPr>
            <a:normAutofit/>
          </a:bodyPr>
          <a:lstStyle/>
          <a:p>
            <a:pPr algn="r"/>
            <a:r>
              <a:rPr lang="en-US" sz="2000" dirty="0">
                <a:solidFill>
                  <a:prstClr val="black"/>
                </a:solidFill>
              </a:rPr>
              <a:t>ventilation system design</a:t>
            </a:r>
            <a:r>
              <a:rPr lang="ar-IQ" sz="2000" dirty="0" smtClean="0"/>
              <a:t> </a:t>
            </a:r>
            <a:r>
              <a:rPr lang="ar-IQ" sz="2000" b="1" dirty="0" smtClean="0"/>
              <a:t> </a:t>
            </a:r>
            <a:r>
              <a:rPr lang="ar-IQ" sz="2400" b="1" dirty="0" smtClean="0"/>
              <a:t> تصميم نظام التهوية</a:t>
            </a:r>
            <a:r>
              <a:rPr lang="ar-IQ" sz="2400" dirty="0" smtClean="0"/>
              <a:t>  </a:t>
            </a:r>
            <a:r>
              <a:rPr lang="ar-IQ" sz="2000" dirty="0" smtClean="0"/>
              <a:t/>
            </a:r>
            <a:br>
              <a:rPr lang="ar-IQ" sz="2000" dirty="0" smtClean="0"/>
            </a:br>
            <a:r>
              <a:rPr lang="ar-IQ" sz="2000" dirty="0"/>
              <a:t> </a:t>
            </a:r>
            <a:r>
              <a:rPr lang="ar-IQ" sz="2000" dirty="0" smtClean="0"/>
              <a:t> التصميم يهدف الى معرفة او تحديد معدل التهوية ( معدل تدفق الهواء خلال زمن معين ) </a:t>
            </a:r>
            <a:br>
              <a:rPr lang="ar-IQ" sz="2000" dirty="0" smtClean="0"/>
            </a:br>
            <a:r>
              <a:rPr lang="ar-IQ" sz="2000" dirty="0"/>
              <a:t> </a:t>
            </a:r>
            <a:r>
              <a:rPr lang="ar-IQ" sz="2000" dirty="0" smtClean="0"/>
              <a:t>   وقبل البدء بالتصميم يجب اولا معرفة المعلومات التالية : </a:t>
            </a:r>
            <a:r>
              <a:rPr lang="ar-IQ" sz="2000" dirty="0"/>
              <a:t/>
            </a:r>
            <a:br>
              <a:rPr lang="ar-IQ" sz="2000" dirty="0"/>
            </a:br>
            <a:r>
              <a:rPr lang="ar-IQ" sz="2000" dirty="0" smtClean="0"/>
              <a:t>     1- الظروف التصميمية الخارجية </a:t>
            </a:r>
            <a:br>
              <a:rPr lang="ar-IQ" sz="2000" dirty="0" smtClean="0"/>
            </a:br>
            <a:r>
              <a:rPr lang="ar-IQ" sz="2000" dirty="0" smtClean="0"/>
              <a:t>          هي كل خواص الهواء خارج الحضيرة واهمها درجة الحرارة والرطوبة       </a:t>
            </a:r>
            <a:br>
              <a:rPr lang="ar-IQ" sz="2000" dirty="0" smtClean="0"/>
            </a:br>
            <a:r>
              <a:rPr lang="ar-IQ" sz="2000" dirty="0" smtClean="0"/>
              <a:t>    2- الظروف التصميمية الداخلية </a:t>
            </a:r>
            <a:br>
              <a:rPr lang="ar-IQ" sz="2000" dirty="0" smtClean="0"/>
            </a:br>
            <a:r>
              <a:rPr lang="ar-IQ" sz="2000" dirty="0" smtClean="0"/>
              <a:t>         </a:t>
            </a:r>
            <a:r>
              <a:rPr lang="ar-IQ" sz="2000" dirty="0" smtClean="0">
                <a:solidFill>
                  <a:prstClr val="black"/>
                </a:solidFill>
              </a:rPr>
              <a:t>هي </a:t>
            </a:r>
            <a:r>
              <a:rPr lang="ar-IQ" sz="2000" dirty="0">
                <a:solidFill>
                  <a:prstClr val="black"/>
                </a:solidFill>
              </a:rPr>
              <a:t>كل خواص الهواء </a:t>
            </a:r>
            <a:r>
              <a:rPr lang="ar-IQ" sz="2000" dirty="0" smtClean="0">
                <a:solidFill>
                  <a:prstClr val="black"/>
                </a:solidFill>
              </a:rPr>
              <a:t>داخل </a:t>
            </a:r>
            <a:r>
              <a:rPr lang="ar-IQ" sz="2000" dirty="0">
                <a:solidFill>
                  <a:prstClr val="black"/>
                </a:solidFill>
              </a:rPr>
              <a:t>الحضيرة واهمها درجة الحرارة والرطوبة</a:t>
            </a:r>
            <a:r>
              <a:rPr lang="ar-IQ" sz="2000" dirty="0" smtClean="0"/>
              <a:t> </a:t>
            </a:r>
            <a:br>
              <a:rPr lang="ar-IQ" sz="2000" dirty="0" smtClean="0"/>
            </a:br>
            <a:r>
              <a:rPr lang="ar-IQ" sz="2000" dirty="0" smtClean="0"/>
              <a:t> </a:t>
            </a:r>
            <a:r>
              <a:rPr lang="en-US" sz="2000" dirty="0" smtClean="0">
                <a:solidFill>
                  <a:prstClr val="black"/>
                </a:solidFill>
              </a:rPr>
              <a:t>sensible </a:t>
            </a:r>
            <a:r>
              <a:rPr lang="en-US" sz="2000" dirty="0">
                <a:solidFill>
                  <a:prstClr val="black"/>
                </a:solidFill>
              </a:rPr>
              <a:t>heat</a:t>
            </a:r>
            <a:r>
              <a:rPr lang="ar-IQ" sz="2000" dirty="0" smtClean="0"/>
              <a:t>     3- كمية الحرارة المحسوسة  </a:t>
            </a:r>
            <a:br>
              <a:rPr lang="ar-IQ" sz="2000" dirty="0" smtClean="0"/>
            </a:br>
            <a:r>
              <a:rPr lang="ar-IQ" sz="2000" dirty="0" smtClean="0"/>
              <a:t>          هي كمية الحرارة الموجودة في الهواء الجاف وترتبط مع درجة حرارة البصلة الجافة  </a:t>
            </a:r>
            <a:br>
              <a:rPr lang="ar-IQ" sz="2000" dirty="0" smtClean="0"/>
            </a:br>
            <a:r>
              <a:rPr lang="ar-IQ" sz="2000" dirty="0">
                <a:solidFill>
                  <a:prstClr val="black"/>
                </a:solidFill>
              </a:rPr>
              <a:t> </a:t>
            </a:r>
            <a:r>
              <a:rPr lang="en-US" sz="2000" dirty="0">
                <a:solidFill>
                  <a:prstClr val="black"/>
                </a:solidFill>
              </a:rPr>
              <a:t>Latent heat</a:t>
            </a:r>
            <a:r>
              <a:rPr lang="ar-IQ" sz="2000" dirty="0">
                <a:solidFill>
                  <a:prstClr val="black"/>
                </a:solidFill>
              </a:rPr>
              <a:t> </a:t>
            </a:r>
            <a:r>
              <a:rPr lang="ar-IQ" sz="2000" dirty="0" smtClean="0"/>
              <a:t>     4- كمية الحرارة الكامنة  </a:t>
            </a:r>
            <a:br>
              <a:rPr lang="ar-IQ" sz="2000" dirty="0" smtClean="0"/>
            </a:br>
            <a:r>
              <a:rPr lang="ar-IQ" sz="2000" dirty="0" smtClean="0"/>
              <a:t>       </a:t>
            </a:r>
            <a:r>
              <a:rPr lang="ar-IQ" sz="2000" dirty="0" smtClean="0">
                <a:solidFill>
                  <a:prstClr val="black"/>
                </a:solidFill>
              </a:rPr>
              <a:t>هي </a:t>
            </a:r>
            <a:r>
              <a:rPr lang="ar-IQ" sz="2000" dirty="0">
                <a:solidFill>
                  <a:prstClr val="black"/>
                </a:solidFill>
              </a:rPr>
              <a:t>كمية الحرارة الموجودة في </a:t>
            </a:r>
            <a:r>
              <a:rPr lang="ar-IQ" sz="2000" dirty="0" smtClean="0">
                <a:solidFill>
                  <a:prstClr val="black"/>
                </a:solidFill>
              </a:rPr>
              <a:t>بخار الماء المختلط بالهواء. </a:t>
            </a:r>
            <a:br>
              <a:rPr lang="ar-IQ" sz="2000" dirty="0" smtClean="0">
                <a:solidFill>
                  <a:prstClr val="black"/>
                </a:solidFill>
              </a:rPr>
            </a:br>
            <a:r>
              <a:rPr lang="ar-IQ" sz="2000" dirty="0">
                <a:solidFill>
                  <a:prstClr val="black"/>
                </a:solidFill>
              </a:rPr>
              <a:t/>
            </a:r>
            <a:br>
              <a:rPr lang="ar-IQ" sz="2000" dirty="0">
                <a:solidFill>
                  <a:prstClr val="black"/>
                </a:solidFill>
              </a:rPr>
            </a:br>
            <a:r>
              <a:rPr lang="ar-IQ" sz="2000" dirty="0" smtClean="0">
                <a:solidFill>
                  <a:prstClr val="black"/>
                </a:solidFill>
              </a:rPr>
              <a:t>معظم حضائر الحيوانات تحتاج حساب اربع انواع من  معدلات التهوية وهي : </a:t>
            </a:r>
            <a:br>
              <a:rPr lang="ar-IQ" sz="2000" dirty="0" smtClean="0">
                <a:solidFill>
                  <a:prstClr val="black"/>
                </a:solidFill>
              </a:rPr>
            </a:br>
            <a:r>
              <a:rPr lang="ar-IQ" sz="2000" dirty="0">
                <a:solidFill>
                  <a:prstClr val="black"/>
                </a:solidFill>
              </a:rPr>
              <a:t> </a:t>
            </a:r>
            <a:r>
              <a:rPr lang="ar-IQ" sz="2000" dirty="0" smtClean="0">
                <a:solidFill>
                  <a:prstClr val="black"/>
                </a:solidFill>
              </a:rPr>
              <a:t> معدل التهوية الادنى ( المقنن) , معدل التهوية للمحافظة على الرطوبة , معدل التهوية للمحافظة على الحرارة , معدل التهوية الاقصى    </a:t>
            </a:r>
            <a:endParaRPr lang="en-US" sz="2000" dirty="0"/>
          </a:p>
        </p:txBody>
      </p:sp>
    </p:spTree>
    <p:extLst>
      <p:ext uri="{BB962C8B-B14F-4D97-AF65-F5344CB8AC3E}">
        <p14:creationId xmlns:p14="http://schemas.microsoft.com/office/powerpoint/2010/main" val="1425975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476672"/>
            <a:ext cx="8031572" cy="51257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124285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980728"/>
            <a:ext cx="7709409" cy="4044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543723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620688"/>
            <a:ext cx="7126329" cy="50329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058950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8770" y="188640"/>
            <a:ext cx="7007377" cy="6336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567735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5602634"/>
          </a:xfrm>
        </p:spPr>
        <p:txBody>
          <a:bodyPr>
            <a:normAutofit/>
          </a:bodyPr>
          <a:lstStyle/>
          <a:p>
            <a:pPr algn="r" rtl="1"/>
            <a:r>
              <a:rPr lang="ar-IQ" sz="2200" dirty="0" smtClean="0"/>
              <a:t>- تلوث البيئة الداخلية لحضائر الحيوانات: </a:t>
            </a:r>
            <a:r>
              <a:rPr lang="en-US" sz="2200" dirty="0" smtClean="0"/>
              <a:t>Pollution </a:t>
            </a:r>
            <a:r>
              <a:rPr lang="ar-IQ" sz="2200" dirty="0" smtClean="0"/>
              <a:t/>
            </a:r>
            <a:br>
              <a:rPr lang="ar-IQ" sz="2200" dirty="0" smtClean="0"/>
            </a:br>
            <a:r>
              <a:rPr lang="ar-IQ" sz="2200" dirty="0" smtClean="0"/>
              <a:t>يقصد بالتلوث اي كمية زيادة  او نقصان عن الحاجة الطبيعية لمكون ما داخل بيئة العيش سواء كانت البيئة هواء او ماء او تربة . وسنناقش في هذا الدرس تلوث بيئة الهواء الداخلي لحضائر حيوانات المزرعة.</a:t>
            </a:r>
            <a:br>
              <a:rPr lang="ar-IQ" sz="2200" dirty="0" smtClean="0"/>
            </a:br>
            <a:r>
              <a:rPr lang="ar-IQ" sz="2200" dirty="0"/>
              <a:t> </a:t>
            </a:r>
            <a:r>
              <a:rPr lang="ar-IQ" sz="2200" dirty="0" smtClean="0"/>
              <a:t/>
            </a:r>
            <a:br>
              <a:rPr lang="ar-IQ" sz="2200" dirty="0" smtClean="0"/>
            </a:br>
            <a:r>
              <a:rPr lang="ar-IQ" sz="2200" dirty="0" smtClean="0"/>
              <a:t>- الهواء خليط من الغازات المختلفة فضلا عن بخار الماء , الغازات مثل الاوكسجين 21% </a:t>
            </a:r>
            <a:br>
              <a:rPr lang="ar-IQ" sz="2200" dirty="0" smtClean="0"/>
            </a:br>
            <a:r>
              <a:rPr lang="ar-IQ" sz="2200" dirty="0"/>
              <a:t> </a:t>
            </a:r>
            <a:r>
              <a:rPr lang="ar-IQ" sz="2200" dirty="0" smtClean="0"/>
              <a:t> من مجموع الغازات الكلي والنيتروجين 78 % ونسب قليلة من ثاني اوكسيد الكربون وغيرها من الغازات المركبة مثل الامونيا وهي مركب من ذرة نتروجين و3 ذرات هيدروجين . عند انخفاض نسبة الاوكسجين عن نسبته الطبيعية بالهواء يعد ذلك تلوث للهواء والهواء يصبح غير نقي . وعند زيادة نسبة غاز ثاني اوكسيد عن 0,03 % يصبح الهواء ملوث ويسبب اختناق للحيوان. </a:t>
            </a:r>
            <a:br>
              <a:rPr lang="ar-IQ" sz="2200" dirty="0" smtClean="0"/>
            </a:br>
            <a:r>
              <a:rPr lang="ar-IQ" sz="2200" dirty="0" smtClean="0"/>
              <a:t/>
            </a:r>
            <a:br>
              <a:rPr lang="ar-IQ" sz="2200" dirty="0" smtClean="0"/>
            </a:br>
            <a:r>
              <a:rPr lang="ar-IQ" sz="2200" dirty="0" smtClean="0"/>
              <a:t> </a:t>
            </a:r>
            <a:endParaRPr lang="en-US" sz="2200" dirty="0"/>
          </a:p>
        </p:txBody>
      </p:sp>
    </p:spTree>
    <p:extLst>
      <p:ext uri="{BB962C8B-B14F-4D97-AF65-F5344CB8AC3E}">
        <p14:creationId xmlns:p14="http://schemas.microsoft.com/office/powerpoint/2010/main" val="36631146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620688"/>
            <a:ext cx="7206152" cy="2636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601914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188640"/>
            <a:ext cx="6481713" cy="58603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955511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8"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908720"/>
            <a:ext cx="7531288" cy="38526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710394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7336" y="0"/>
            <a:ext cx="6289274" cy="17008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2132856"/>
            <a:ext cx="6820954" cy="28468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568" y="4963652"/>
            <a:ext cx="8015391" cy="1872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167167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6712" y="1124744"/>
            <a:ext cx="7975493" cy="35407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63593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0998" y="404664"/>
            <a:ext cx="6981006" cy="37444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9236" y="4365104"/>
            <a:ext cx="6912768" cy="1296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371576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404664"/>
            <a:ext cx="7067302" cy="59961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773993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60648"/>
            <a:ext cx="8342874" cy="57666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2670591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836712"/>
            <a:ext cx="7901806" cy="4227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3639693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620688"/>
            <a:ext cx="7656884" cy="58338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148622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51520" y="274638"/>
            <a:ext cx="8435280" cy="3946450"/>
          </a:xfrm>
          <a:ln>
            <a:solidFill>
              <a:srgbClr val="66FFFF"/>
            </a:solidFill>
          </a:ln>
        </p:spPr>
        <p:txBody>
          <a:bodyPr>
            <a:normAutofit/>
          </a:bodyPr>
          <a:lstStyle/>
          <a:p>
            <a:pPr algn="r"/>
            <a:r>
              <a:rPr lang="en-US" sz="2000" dirty="0" smtClean="0"/>
              <a:t>Heat stress</a:t>
            </a:r>
            <a:r>
              <a:rPr lang="ar-IQ" sz="2000" dirty="0" smtClean="0"/>
              <a:t>الاجهاد الحراري : </a:t>
            </a:r>
            <a:br>
              <a:rPr lang="ar-IQ" sz="2000" dirty="0" smtClean="0"/>
            </a:br>
            <a:r>
              <a:rPr lang="ar-IQ" sz="2000" dirty="0" smtClean="0"/>
              <a:t>  - يقصد بالإجهاد الحراري هو التأثير السلبي  لدرجات الحرارة  غير المناسبة داخل الحضيرة على الحيوانات الذي يسبب ضعف الانتاج وقد يؤدي الى الوفيات (الهلاكات) . فهناك مدى لدرجات الحرارة يرتاح لها الحيوان ولا يعاني من الانخفاض الشديد او الارتفاع الشديد بدرجات الحرارة , علما ان درجات الحرارة أيضا تتأثر بنسبة الرطوبة وسرعة الهواء  , فينبغي مراعاتهما عند السيطرة على </a:t>
            </a:r>
            <a:r>
              <a:rPr lang="ar-IQ" sz="2000" dirty="0"/>
              <a:t>درجات  </a:t>
            </a:r>
            <a:r>
              <a:rPr lang="ar-IQ" sz="2000" dirty="0" smtClean="0"/>
              <a:t>الحرارة</a:t>
            </a:r>
            <a:br>
              <a:rPr lang="ar-IQ" sz="2000" dirty="0" smtClean="0"/>
            </a:br>
            <a:r>
              <a:rPr lang="ar-IQ" sz="2000" dirty="0"/>
              <a:t> </a:t>
            </a:r>
            <a:r>
              <a:rPr lang="ar-IQ" sz="2000" dirty="0" smtClean="0"/>
              <a:t> </a:t>
            </a:r>
            <a:br>
              <a:rPr lang="ar-IQ" sz="2000" dirty="0" smtClean="0"/>
            </a:br>
            <a:r>
              <a:rPr lang="ar-IQ" sz="2000" dirty="0" smtClean="0"/>
              <a:t>وهناك </a:t>
            </a:r>
            <a:r>
              <a:rPr lang="ar-IQ" sz="2000" dirty="0"/>
              <a:t>قاعـده وهي ان </a:t>
            </a:r>
            <a:r>
              <a:rPr lang="ar-IQ" sz="2000" dirty="0" smtClean="0">
                <a:solidFill>
                  <a:srgbClr val="FF0000"/>
                </a:solidFill>
              </a:rPr>
              <a:t>درجـة </a:t>
            </a:r>
            <a:r>
              <a:rPr lang="ar-IQ" sz="2000" dirty="0">
                <a:solidFill>
                  <a:srgbClr val="FF0000"/>
                </a:solidFill>
              </a:rPr>
              <a:t>الحـرارة بالفهرنهيت + </a:t>
            </a:r>
            <a:r>
              <a:rPr lang="ar-IQ" sz="2000" dirty="0" smtClean="0">
                <a:solidFill>
                  <a:srgbClr val="FF0000"/>
                </a:solidFill>
              </a:rPr>
              <a:t>الرطوبة النسبية</a:t>
            </a:r>
            <a:r>
              <a:rPr lang="ar-IQ" sz="2000" dirty="0" smtClean="0"/>
              <a:t> </a:t>
            </a:r>
            <a:r>
              <a:rPr lang="ar-IQ" sz="2000" dirty="0" smtClean="0"/>
              <a:t>  هذا المجموع لو زاد عن </a:t>
            </a:r>
            <a:r>
              <a:rPr lang="ar-IQ" sz="2000" dirty="0"/>
              <a:t>160 تسبب اجهـاد حـراري </a:t>
            </a:r>
            <a:r>
              <a:rPr lang="ar-IQ" sz="2000" dirty="0" smtClean="0"/>
              <a:t>.</a:t>
            </a:r>
            <a:br>
              <a:rPr lang="ar-IQ" sz="2000" dirty="0" smtClean="0"/>
            </a:br>
            <a:r>
              <a:rPr lang="ar-IQ" sz="2000" dirty="0" smtClean="0"/>
              <a:t> </a:t>
            </a:r>
            <a:br>
              <a:rPr lang="ar-IQ" sz="2000" dirty="0" smtClean="0"/>
            </a:br>
            <a:r>
              <a:rPr lang="ar-IQ" sz="2000" dirty="0"/>
              <a:t> </a:t>
            </a:r>
            <a:endParaRPr lang="en-US" sz="2000" dirty="0"/>
          </a:p>
        </p:txBody>
      </p:sp>
    </p:spTree>
    <p:extLst>
      <p:ext uri="{BB962C8B-B14F-4D97-AF65-F5344CB8AC3E}">
        <p14:creationId xmlns:p14="http://schemas.microsoft.com/office/powerpoint/2010/main" val="41178541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60648"/>
            <a:ext cx="8509893" cy="56530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9291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8368" y="134326"/>
            <a:ext cx="7013869" cy="40504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6478" y="4167039"/>
            <a:ext cx="4057650" cy="2257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518969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476672"/>
            <a:ext cx="8157443" cy="50887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2720578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260648"/>
            <a:ext cx="8338744" cy="5962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381619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5292080" y="548681"/>
            <a:ext cx="3528392"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404664"/>
            <a:ext cx="7961623" cy="56543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5440265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dirty="0" smtClean="0"/>
              <a:t>2- نافورات التبريد الخارجية </a:t>
            </a:r>
            <a:endParaRPr lang="en-US" dirty="0"/>
          </a:p>
        </p:txBody>
      </p:sp>
      <p:pic>
        <p:nvPicPr>
          <p:cNvPr id="112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162050"/>
            <a:ext cx="6736868" cy="51472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9491993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16632"/>
            <a:ext cx="7410772" cy="63281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2522579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88640"/>
            <a:ext cx="7770175" cy="22322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712" y="2060848"/>
            <a:ext cx="5046315" cy="44134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1590778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40352" y="260648"/>
            <a:ext cx="583407"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260648"/>
            <a:ext cx="6965578" cy="6060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4489755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404664"/>
            <a:ext cx="1789733" cy="4204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6632"/>
            <a:ext cx="4838700" cy="2019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03377" y="1566376"/>
            <a:ext cx="4657725" cy="5267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194266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95536" y="404664"/>
            <a:ext cx="8229600" cy="5832648"/>
          </a:xfrm>
        </p:spPr>
        <p:txBody>
          <a:bodyPr>
            <a:normAutofit/>
          </a:bodyPr>
          <a:lstStyle/>
          <a:p>
            <a:pPr algn="r" rtl="1"/>
            <a:r>
              <a:rPr lang="ar-IQ" sz="2400" b="1" dirty="0" smtClean="0"/>
              <a:t>الوسائل ( التقنيات ) المتبعة في السيطرة على الظروف البيئية داخل الحظائر : </a:t>
            </a:r>
            <a:br>
              <a:rPr lang="ar-IQ" sz="2400" b="1" dirty="0" smtClean="0"/>
            </a:br>
            <a:r>
              <a:rPr lang="ar-IQ" sz="2000" dirty="0"/>
              <a:t> </a:t>
            </a:r>
            <a:r>
              <a:rPr lang="ar-IQ" sz="2000" dirty="0" smtClean="0"/>
              <a:t> </a:t>
            </a:r>
            <a:br>
              <a:rPr lang="ar-IQ" sz="2000" dirty="0" smtClean="0"/>
            </a:br>
            <a:r>
              <a:rPr lang="ar-IQ" sz="2000" dirty="0"/>
              <a:t> </a:t>
            </a:r>
            <a:r>
              <a:rPr lang="ar-IQ" sz="2000" dirty="0" smtClean="0"/>
              <a:t>  1- التهوية ( في كل المواسم )</a:t>
            </a:r>
            <a:br>
              <a:rPr lang="ar-IQ" sz="2000" dirty="0" smtClean="0"/>
            </a:br>
            <a:r>
              <a:rPr lang="ar-IQ" sz="2000" dirty="0" smtClean="0"/>
              <a:t>  2- التدفئة في الشتاء مع التهوية </a:t>
            </a:r>
            <a:br>
              <a:rPr lang="ar-IQ" sz="2000" dirty="0" smtClean="0"/>
            </a:br>
            <a:r>
              <a:rPr lang="ar-IQ" sz="2000" dirty="0" smtClean="0"/>
              <a:t>  3- التبريد في الصيف مع التهوية    </a:t>
            </a:r>
            <a:br>
              <a:rPr lang="ar-IQ" sz="2000" dirty="0" smtClean="0"/>
            </a:br>
            <a:r>
              <a:rPr lang="ar-IQ" sz="2000" dirty="0"/>
              <a:t/>
            </a:r>
            <a:br>
              <a:rPr lang="ar-IQ" sz="2000" dirty="0"/>
            </a:br>
            <a:r>
              <a:rPr lang="ar-IQ" sz="2000" dirty="0"/>
              <a:t> </a:t>
            </a:r>
            <a:r>
              <a:rPr lang="ar-IQ" sz="2800" b="1" dirty="0" smtClean="0"/>
              <a:t>التهوية :  </a:t>
            </a:r>
            <a:r>
              <a:rPr lang="en-US" sz="2800" b="1" dirty="0" smtClean="0"/>
              <a:t>Ventilation</a:t>
            </a:r>
            <a:r>
              <a:rPr lang="ar-IQ" sz="2000" dirty="0"/>
              <a:t/>
            </a:r>
            <a:br>
              <a:rPr lang="ar-IQ" sz="2000" dirty="0"/>
            </a:br>
            <a:r>
              <a:rPr lang="ar-IQ" sz="2000" dirty="0"/>
              <a:t> </a:t>
            </a:r>
            <a:r>
              <a:rPr lang="ar-IQ" sz="2000" dirty="0" smtClean="0"/>
              <a:t>- هي </a:t>
            </a:r>
            <a:r>
              <a:rPr lang="ar-IQ" sz="2000" dirty="0"/>
              <a:t>عملية تبديل الهواء الملوث بالهواء النظيف وبتالي الحصول على هواء يحتوي نسبة اوكسجين مناسبة وجيدة وخالي من الغازات الخانقة والكريهة وكذلك معالجة الارتفاع او الانخفاض في الحرارة والرطوبة</a:t>
            </a:r>
            <a:br>
              <a:rPr lang="ar-IQ" sz="2000" dirty="0"/>
            </a:br>
            <a:r>
              <a:rPr lang="ar-IQ" sz="2000" dirty="0"/>
              <a:t/>
            </a:r>
            <a:br>
              <a:rPr lang="ar-IQ" sz="2000" dirty="0"/>
            </a:br>
            <a:r>
              <a:rPr lang="ar-IQ" sz="2000" dirty="0"/>
              <a:t> - عندما تكون درجة الحرارة مناسبة كما في فصل الربيع او الخريف او ضمن المدى المريح للحيوان عندها ممكن الاعتماد على التهوية  في ازالة الحرارة الزائدة  ان حدثت ولكن في الفصول مثل الصيف او الشتاء سوف لا تكون التهوية كافية للتحكم بالحرارة وذلك بسبب حرارة الهواء الخارجي اي مصدر الهواء الداخل للحضيرة . يجب استخدام تقنيات التبريد صيفا او التدفئة شتاءا  , علما ان هذا لا يلغي الاستمرار بالتهوية لغرض التحكم بالتلوث الحاصل بسبب الغازات والروائح من خلال تبديل الهواء الملوث بالهواء الخارجي النظيف . </a:t>
            </a:r>
            <a:endParaRPr lang="en-US" sz="2000" dirty="0"/>
          </a:p>
        </p:txBody>
      </p:sp>
    </p:spTree>
    <p:extLst>
      <p:ext uri="{BB962C8B-B14F-4D97-AF65-F5344CB8AC3E}">
        <p14:creationId xmlns:p14="http://schemas.microsoft.com/office/powerpoint/2010/main" val="272305494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260648"/>
            <a:ext cx="7599632" cy="59631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580275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332656"/>
            <a:ext cx="7816527" cy="54506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031778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88640"/>
            <a:ext cx="7300064" cy="54840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0020456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260648"/>
            <a:ext cx="7228648" cy="6240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065229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1054" y="260648"/>
            <a:ext cx="7378651" cy="38884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1054" y="4176682"/>
            <a:ext cx="7378651" cy="2459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450810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332656"/>
            <a:ext cx="7608891" cy="54745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858347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عنوان 1"/>
              <p:cNvSpPr>
                <a:spLocks noGrp="1"/>
              </p:cNvSpPr>
              <p:nvPr>
                <p:ph type="title"/>
              </p:nvPr>
            </p:nvSpPr>
            <p:spPr>
              <a:xfrm>
                <a:off x="457200" y="116632"/>
                <a:ext cx="8229600" cy="6552728"/>
              </a:xfrm>
            </p:spPr>
            <p:txBody>
              <a:bodyPr>
                <a:normAutofit fontScale="90000"/>
              </a:bodyPr>
              <a:lstStyle/>
              <a:p>
                <a:pPr algn="r" rtl="1"/>
                <a:r>
                  <a:rPr lang="ar-IQ" sz="3600" dirty="0" smtClean="0"/>
                  <a:t> </a:t>
                </a:r>
                <a:r>
                  <a:rPr lang="ar-IQ" sz="2000" dirty="0" smtClean="0"/>
                  <a:t>انظمة التهوية : هي التهوية الطبيعية و التهوية </a:t>
                </a:r>
                <a:r>
                  <a:rPr lang="ar-IQ" sz="2000" dirty="0"/>
                  <a:t> </a:t>
                </a:r>
                <a:r>
                  <a:rPr lang="ar-IQ" sz="2000" dirty="0" smtClean="0"/>
                  <a:t>الميكانيكية </a:t>
                </a:r>
                <a:br>
                  <a:rPr lang="ar-IQ" sz="2000" dirty="0" smtClean="0"/>
                </a:br>
                <a:r>
                  <a:rPr lang="ar-IQ" sz="2000" dirty="0" smtClean="0"/>
                  <a:t>       1- </a:t>
                </a:r>
                <a:r>
                  <a:rPr lang="ar-IQ" sz="2000" dirty="0">
                    <a:solidFill>
                      <a:prstClr val="black"/>
                    </a:solidFill>
                  </a:rPr>
                  <a:t>التهوية الطبيعية </a:t>
                </a:r>
                <a:r>
                  <a:rPr lang="ar-IQ" sz="2000" dirty="0" smtClean="0">
                    <a:solidFill>
                      <a:prstClr val="black"/>
                    </a:solidFill>
                  </a:rPr>
                  <a:t>:</a:t>
                </a:r>
                <a:r>
                  <a:rPr lang="en-US" sz="2000" dirty="0" smtClean="0">
                    <a:solidFill>
                      <a:prstClr val="black"/>
                    </a:solidFill>
                  </a:rPr>
                  <a:t>Natural ventilation</a:t>
                </a:r>
                <a:r>
                  <a:rPr lang="ar-IQ" sz="2000" dirty="0" smtClean="0">
                    <a:solidFill>
                      <a:prstClr val="black"/>
                    </a:solidFill>
                  </a:rPr>
                  <a:t> </a:t>
                </a:r>
                <a:br>
                  <a:rPr lang="ar-IQ" sz="2000" dirty="0" smtClean="0">
                    <a:solidFill>
                      <a:prstClr val="black"/>
                    </a:solidFill>
                  </a:rPr>
                </a:br>
                <a:r>
                  <a:rPr lang="ar-IQ" sz="2000" dirty="0">
                    <a:solidFill>
                      <a:prstClr val="black"/>
                    </a:solidFill>
                  </a:rPr>
                  <a:t> </a:t>
                </a:r>
                <a:r>
                  <a:rPr lang="ar-IQ" sz="2000" dirty="0" smtClean="0">
                    <a:solidFill>
                      <a:prstClr val="black"/>
                    </a:solidFill>
                  </a:rPr>
                  <a:t>      أ- النظام المفتوح بالكامل </a:t>
                </a:r>
                <a:br>
                  <a:rPr lang="ar-IQ" sz="2000" dirty="0" smtClean="0">
                    <a:solidFill>
                      <a:prstClr val="black"/>
                    </a:solidFill>
                  </a:rPr>
                </a:br>
                <a:r>
                  <a:rPr lang="ar-IQ" sz="2000" dirty="0">
                    <a:solidFill>
                      <a:prstClr val="black"/>
                    </a:solidFill>
                  </a:rPr>
                  <a:t> </a:t>
                </a:r>
                <a:r>
                  <a:rPr lang="ar-IQ" sz="2000" dirty="0" smtClean="0">
                    <a:solidFill>
                      <a:prstClr val="black"/>
                    </a:solidFill>
                  </a:rPr>
                  <a:t>     ب- النظام الشبه مفتوح ( نظام الستائر) </a:t>
                </a:r>
                <a:r>
                  <a:rPr lang="en-US" sz="2000" dirty="0" smtClean="0">
                    <a:solidFill>
                      <a:prstClr val="black"/>
                    </a:solidFill>
                  </a:rPr>
                  <a:t>curtain ventilation</a:t>
                </a:r>
                <a:r>
                  <a:rPr lang="ar-IQ" sz="2000" dirty="0" smtClean="0">
                    <a:solidFill>
                      <a:prstClr val="black"/>
                    </a:solidFill>
                  </a:rPr>
                  <a:t/>
                </a:r>
                <a:br>
                  <a:rPr lang="ar-IQ" sz="2000" dirty="0" smtClean="0">
                    <a:solidFill>
                      <a:prstClr val="black"/>
                    </a:solidFill>
                  </a:rPr>
                </a:br>
                <a:r>
                  <a:rPr lang="ar-IQ" sz="2000" dirty="0">
                    <a:solidFill>
                      <a:prstClr val="black"/>
                    </a:solidFill>
                  </a:rPr>
                  <a:t> </a:t>
                </a:r>
                <a:r>
                  <a:rPr lang="ar-IQ" sz="2000" dirty="0" smtClean="0">
                    <a:solidFill>
                      <a:prstClr val="black"/>
                    </a:solidFill>
                  </a:rPr>
                  <a:t>     في انظمة التهوية الطبيعية التي تعتمد على طاقة المراوح يتم دخول الهواء الخارجي بشكل طبيعي بالاعتماد على ضغط الهواء نفسه عبر فتحات تسمى فتحات المدخل الى داخل الحضيرة حيث يقوم بإزاحة الهواء الداخلي الملوث او الحار الى الخارج عبر فتحات المخارج . في انظمة الستائر توضع ستائر على فتحات المداخل والمخارج للتحكم بكمية الهواء الداخلة والخارجة . ان نسبة مجموع مساحة الفتحات التي يكون موقعها على الجدران وممكن البعض منها في السقف تكون بحدود 20 % من مساحة ارضية الحضيرة. اي اذا كانت مساحة الارضية 100 م2  , تكون مساحة مجموع فتحات نظام التهوية تساوي 20 م2 . ويمكن تقليل مساحة الفتحات اوزيادتها من خلال التحكم بالستائر . </a:t>
                </a:r>
                <a:br>
                  <a:rPr lang="ar-IQ" sz="2000" dirty="0" smtClean="0">
                    <a:solidFill>
                      <a:prstClr val="black"/>
                    </a:solidFill>
                  </a:rPr>
                </a:br>
                <a:r>
                  <a:rPr lang="ar-IQ" sz="2000" dirty="0">
                    <a:solidFill>
                      <a:prstClr val="black"/>
                    </a:solidFill>
                  </a:rPr>
                  <a:t> </a:t>
                </a:r>
                <a:r>
                  <a:rPr lang="ar-IQ" sz="2000" dirty="0" smtClean="0">
                    <a:solidFill>
                      <a:prstClr val="black"/>
                    </a:solidFill>
                  </a:rPr>
                  <a:t>- يجب وضع الحافة السفلية للفتحات على ارتفاع 60-90 سم من الارض وحافتها العلوية تبعد عن السقف  60 سم . اما فتحات خروج الهواء يجب ان تقع في اعلى نقطة وتفضل في السقف. ويمكن حساب مساحة فتحة التهوية كم المعادلة التالية : </a:t>
                </a:r>
                <a:br>
                  <a:rPr lang="ar-IQ" sz="2000" dirty="0" smtClean="0">
                    <a:solidFill>
                      <a:prstClr val="black"/>
                    </a:solidFill>
                  </a:rPr>
                </a:br>
                <a:r>
                  <a:rPr lang="ar-IQ" sz="2000" dirty="0">
                    <a:solidFill>
                      <a:prstClr val="black"/>
                    </a:solidFill>
                  </a:rPr>
                  <a:t> </a:t>
                </a:r>
                <a:r>
                  <a:rPr lang="ar-IQ" sz="2000" dirty="0" smtClean="0">
                    <a:solidFill>
                      <a:prstClr val="black"/>
                    </a:solidFill>
                  </a:rPr>
                  <a:t>                                                                         </a:t>
                </a:r>
                <a:r>
                  <a:rPr lang="en-US" sz="2000" dirty="0" smtClean="0">
                    <a:solidFill>
                      <a:prstClr val="black"/>
                    </a:solidFill>
                  </a:rPr>
                  <a:t>m</a:t>
                </a:r>
                <a:r>
                  <a:rPr lang="en-US" sz="2000" baseline="30000" dirty="0" smtClean="0">
                    <a:solidFill>
                      <a:prstClr val="black"/>
                    </a:solidFill>
                  </a:rPr>
                  <a:t>2</a:t>
                </a:r>
                <a:r>
                  <a:rPr lang="en-US" sz="2000" dirty="0" smtClean="0">
                    <a:solidFill>
                      <a:prstClr val="black"/>
                    </a:solidFill>
                  </a:rPr>
                  <a:t>)</a:t>
                </a:r>
                <a:r>
                  <a:rPr lang="ar-IQ" sz="2000" dirty="0" smtClean="0">
                    <a:solidFill>
                      <a:prstClr val="black"/>
                    </a:solidFill>
                  </a:rPr>
                  <a:t>    )                   </a:t>
                </a:r>
                <a:r>
                  <a:rPr lang="en-US" sz="2000" dirty="0" smtClean="0">
                    <a:solidFill>
                      <a:prstClr val="black"/>
                    </a:solidFill>
                  </a:rPr>
                  <a:t>A= </a:t>
                </a:r>
                <a14:m>
                  <m:oMath xmlns:m="http://schemas.openxmlformats.org/officeDocument/2006/math">
                    <m:f>
                      <m:fPr>
                        <m:ctrlPr>
                          <a:rPr lang="en-US" sz="2400" i="1" smtClean="0">
                            <a:solidFill>
                              <a:prstClr val="black"/>
                            </a:solidFill>
                            <a:latin typeface="Cambria Math"/>
                          </a:rPr>
                        </m:ctrlPr>
                      </m:fPr>
                      <m:num>
                        <m:r>
                          <m:rPr>
                            <m:sty m:val="p"/>
                          </m:rPr>
                          <a:rPr lang="en-US" sz="2400" b="0" i="1" smtClean="0">
                            <a:solidFill>
                              <a:prstClr val="black"/>
                            </a:solidFill>
                            <a:latin typeface="Cambria Math"/>
                          </a:rPr>
                          <m:t>V</m:t>
                        </m:r>
                        <m:r>
                          <a:rPr lang="en-US" sz="2400" b="0" i="1" smtClean="0">
                            <a:solidFill>
                              <a:prstClr val="black"/>
                            </a:solidFill>
                            <a:latin typeface="Cambria Math"/>
                          </a:rPr>
                          <m:t> </m:t>
                        </m:r>
                        <m:r>
                          <a:rPr lang="en-US" sz="2400" b="0" i="1" smtClean="0">
                            <a:solidFill>
                              <a:prstClr val="black"/>
                            </a:solidFill>
                            <a:latin typeface="Cambria Math"/>
                          </a:rPr>
                          <m:t>𝑎𝑖𝑟𝑜𝑟</m:t>
                        </m:r>
                        <m:r>
                          <a:rPr lang="en-US" sz="2400" b="0" i="1" smtClean="0">
                            <a:solidFill>
                              <a:prstClr val="black"/>
                            </a:solidFill>
                            <a:latin typeface="Cambria Math"/>
                          </a:rPr>
                          <m:t> </m:t>
                        </m:r>
                        <m:r>
                          <a:rPr lang="en-US" sz="2400" b="0" i="1" smtClean="0">
                            <a:solidFill>
                              <a:prstClr val="black"/>
                            </a:solidFill>
                            <a:latin typeface="Cambria Math"/>
                          </a:rPr>
                          <m:t>𝑄</m:t>
                        </m:r>
                      </m:num>
                      <m:den>
                        <m:r>
                          <m:rPr>
                            <m:nor/>
                          </m:rPr>
                          <a:rPr lang="en-US" sz="2800" b="0" i="0" smtClean="0">
                            <a:latin typeface="Book Antiqua"/>
                            <a:ea typeface="Calibri"/>
                            <a:cs typeface="Arial"/>
                          </a:rPr>
                          <m:t>s</m:t>
                        </m:r>
                      </m:den>
                    </m:f>
                  </m:oMath>
                </a14:m>
                <a:r>
                  <a:rPr lang="ar-IQ" sz="2000" dirty="0" smtClean="0">
                    <a:solidFill>
                      <a:prstClr val="black"/>
                    </a:solidFill>
                  </a:rPr>
                  <a:t/>
                </a:r>
                <a:br>
                  <a:rPr lang="ar-IQ" sz="2000" dirty="0" smtClean="0">
                    <a:solidFill>
                      <a:prstClr val="black"/>
                    </a:solidFill>
                  </a:rPr>
                </a:br>
                <a:r>
                  <a:rPr lang="ar-IQ" sz="2000" dirty="0" smtClean="0">
                    <a:solidFill>
                      <a:prstClr val="black"/>
                    </a:solidFill>
                  </a:rPr>
                  <a:t/>
                </a:r>
                <a:br>
                  <a:rPr lang="ar-IQ" sz="2000" dirty="0" smtClean="0">
                    <a:solidFill>
                      <a:prstClr val="black"/>
                    </a:solidFill>
                  </a:rPr>
                </a:br>
                <a:r>
                  <a:rPr lang="en-US" sz="2000" dirty="0" smtClean="0">
                    <a:solidFill>
                      <a:prstClr val="black"/>
                    </a:solidFill>
                  </a:rPr>
                  <a:t>V</a:t>
                </a:r>
                <a:r>
                  <a:rPr lang="ar-IQ" sz="2000" dirty="0" smtClean="0">
                    <a:solidFill>
                      <a:prstClr val="black"/>
                    </a:solidFill>
                  </a:rPr>
                  <a:t>  حجم الهواء المنساب وهو نفسة </a:t>
                </a:r>
                <a:r>
                  <a:rPr lang="en-US" sz="2000" dirty="0" smtClean="0">
                    <a:solidFill>
                      <a:prstClr val="black"/>
                    </a:solidFill>
                  </a:rPr>
                  <a:t>Q</a:t>
                </a:r>
                <a:r>
                  <a:rPr lang="ar-IQ" sz="2000" dirty="0" smtClean="0">
                    <a:solidFill>
                      <a:prstClr val="black"/>
                    </a:solidFill>
                  </a:rPr>
                  <a:t> معدل التهوية اي كمية الهواء المنساب الى داخل المبنى ( </a:t>
                </a:r>
                <a:r>
                  <a:rPr lang="en-US" sz="2000" dirty="0" smtClean="0">
                    <a:solidFill>
                      <a:prstClr val="black"/>
                    </a:solidFill>
                  </a:rPr>
                  <a:t>m</a:t>
                </a:r>
                <a:r>
                  <a:rPr lang="en-US" sz="2000" baseline="30000" dirty="0" smtClean="0">
                    <a:solidFill>
                      <a:prstClr val="black"/>
                    </a:solidFill>
                  </a:rPr>
                  <a:t>3</a:t>
                </a:r>
                <a:r>
                  <a:rPr lang="en-US" sz="2000" dirty="0" smtClean="0">
                    <a:solidFill>
                      <a:prstClr val="black"/>
                    </a:solidFill>
                  </a:rPr>
                  <a:t> \ s</a:t>
                </a:r>
                <a:r>
                  <a:rPr lang="ar-IQ" sz="2000" dirty="0" smtClean="0">
                    <a:solidFill>
                      <a:prstClr val="black"/>
                    </a:solidFill>
                  </a:rPr>
                  <a:t> )</a:t>
                </a:r>
                <a:br>
                  <a:rPr lang="ar-IQ" sz="2000" dirty="0" smtClean="0">
                    <a:solidFill>
                      <a:prstClr val="black"/>
                    </a:solidFill>
                  </a:rPr>
                </a:br>
                <a:r>
                  <a:rPr lang="en-US" sz="2000" dirty="0" smtClean="0">
                    <a:latin typeface="Book Antiqua"/>
                    <a:ea typeface="Calibri"/>
                    <a:cs typeface="Arial"/>
                  </a:rPr>
                  <a:t>s</a:t>
                </a:r>
                <a:r>
                  <a:rPr lang="ar-IQ" sz="2000" dirty="0" smtClean="0">
                    <a:ea typeface="Calibri"/>
                  </a:rPr>
                  <a:t>  سرعة الهواء ( </a:t>
                </a:r>
                <a:r>
                  <a:rPr lang="en-US" sz="2000" dirty="0" smtClean="0">
                    <a:ea typeface="Calibri"/>
                  </a:rPr>
                  <a:t>m\s</a:t>
                </a:r>
                <a:r>
                  <a:rPr lang="ar-IQ" sz="2000" dirty="0" smtClean="0">
                    <a:ea typeface="Calibri"/>
                  </a:rPr>
                  <a:t> )  </a:t>
                </a:r>
                <a:r>
                  <a:rPr lang="ar-IQ" sz="2000" dirty="0" smtClean="0">
                    <a:solidFill>
                      <a:prstClr val="black"/>
                    </a:solidFill>
                  </a:rPr>
                  <a:t/>
                </a:r>
                <a:br>
                  <a:rPr lang="ar-IQ" sz="2000" dirty="0" smtClean="0">
                    <a:solidFill>
                      <a:prstClr val="black"/>
                    </a:solidFill>
                  </a:rPr>
                </a:br>
                <a:r>
                  <a:rPr lang="ar-IQ" sz="2000" dirty="0" smtClean="0">
                    <a:solidFill>
                      <a:prstClr val="black"/>
                    </a:solidFill>
                  </a:rPr>
                  <a:t/>
                </a:r>
                <a:br>
                  <a:rPr lang="ar-IQ" sz="2000" dirty="0" smtClean="0">
                    <a:solidFill>
                      <a:prstClr val="black"/>
                    </a:solidFill>
                  </a:rPr>
                </a:br>
                <a:r>
                  <a:rPr lang="ar-IQ" sz="2200" dirty="0">
                    <a:solidFill>
                      <a:prstClr val="black"/>
                    </a:solidFill>
                  </a:rPr>
                  <a:t> </a:t>
                </a:r>
                <a:r>
                  <a:rPr lang="ar-IQ" sz="2200" dirty="0" smtClean="0">
                    <a:solidFill>
                      <a:prstClr val="black"/>
                    </a:solidFill>
                  </a:rPr>
                  <a:t> </a:t>
                </a:r>
                <a:r>
                  <a:rPr lang="en-US" sz="2200" dirty="0" smtClean="0">
                    <a:solidFill>
                      <a:prstClr val="black"/>
                    </a:solidFill>
                  </a:rPr>
                  <a:t>H</a:t>
                </a:r>
                <a:r>
                  <a:rPr lang="ar-IQ" sz="2200" dirty="0" smtClean="0">
                    <a:solidFill>
                      <a:prstClr val="black"/>
                    </a:solidFill>
                  </a:rPr>
                  <a:t>  فرق المسافة العمودية بين ارتفاع المدخل والمخرج </a:t>
                </a:r>
                <a:br>
                  <a:rPr lang="ar-IQ" sz="2200" dirty="0" smtClean="0">
                    <a:solidFill>
                      <a:prstClr val="black"/>
                    </a:solidFill>
                  </a:rPr>
                </a:br>
                <a:r>
                  <a:rPr lang="ar-IQ" sz="2200" dirty="0">
                    <a:solidFill>
                      <a:prstClr val="black"/>
                    </a:solidFill>
                  </a:rPr>
                  <a:t> </a:t>
                </a:r>
                <a:r>
                  <a:rPr lang="ar-IQ" sz="2200" dirty="0" smtClean="0">
                    <a:solidFill>
                      <a:prstClr val="black"/>
                    </a:solidFill>
                  </a:rPr>
                  <a:t>  </a:t>
                </a:r>
                <a:r>
                  <a:rPr lang="en-US" sz="2200" dirty="0" smtClean="0">
                    <a:solidFill>
                      <a:prstClr val="black"/>
                    </a:solidFill>
                  </a:rPr>
                  <a:t>TO</a:t>
                </a:r>
                <a:r>
                  <a:rPr lang="ar-IQ" sz="2200" dirty="0" smtClean="0">
                    <a:solidFill>
                      <a:prstClr val="black"/>
                    </a:solidFill>
                  </a:rPr>
                  <a:t> و </a:t>
                </a:r>
                <a:r>
                  <a:rPr lang="en-US" sz="2200" dirty="0" smtClean="0">
                    <a:solidFill>
                      <a:prstClr val="black"/>
                    </a:solidFill>
                  </a:rPr>
                  <a:t>Ti</a:t>
                </a:r>
                <a:r>
                  <a:rPr lang="ar-IQ" sz="2200" dirty="0" smtClean="0">
                    <a:solidFill>
                      <a:prstClr val="black"/>
                    </a:solidFill>
                  </a:rPr>
                  <a:t>  درجة حرارة الهواء الخارجي والداخلي على التوالي         </a:t>
                </a:r>
                <a:r>
                  <a:rPr lang="en-US" sz="2200" dirty="0" smtClean="0">
                    <a:solidFill>
                      <a:prstClr val="black"/>
                    </a:solidFill>
                  </a:rPr>
                  <a:t>= 11.5 </a:t>
                </a:r>
                <a14:m>
                  <m:oMath xmlns:m="http://schemas.openxmlformats.org/officeDocument/2006/math">
                    <m:f>
                      <m:fPr>
                        <m:ctrlPr>
                          <a:rPr lang="en-US" sz="2200" i="1" smtClean="0">
                            <a:solidFill>
                              <a:prstClr val="black"/>
                            </a:solidFill>
                            <a:latin typeface="Cambria Math"/>
                          </a:rPr>
                        </m:ctrlPr>
                      </m:fPr>
                      <m:num>
                        <m:rad>
                          <m:radPr>
                            <m:degHide m:val="on"/>
                            <m:ctrlPr>
                              <a:rPr lang="en-US" sz="2200" i="1" smtClean="0">
                                <a:solidFill>
                                  <a:prstClr val="black"/>
                                </a:solidFill>
                                <a:latin typeface="Cambria Math"/>
                              </a:rPr>
                            </m:ctrlPr>
                          </m:radPr>
                          <m:deg/>
                          <m:e>
                            <m:r>
                              <a:rPr lang="en-US" sz="2200" b="0" i="1" smtClean="0">
                                <a:solidFill>
                                  <a:prstClr val="black"/>
                                </a:solidFill>
                                <a:latin typeface="Cambria Math"/>
                              </a:rPr>
                              <m:t>𝐻</m:t>
                            </m:r>
                            <m:r>
                              <a:rPr lang="en-US" sz="2200" b="0" i="1" smtClean="0">
                                <a:solidFill>
                                  <a:prstClr val="black"/>
                                </a:solidFill>
                                <a:latin typeface="Cambria Math"/>
                              </a:rPr>
                              <m:t> (</m:t>
                            </m:r>
                            <m:r>
                              <a:rPr lang="en-US" sz="2200" b="0" i="1" smtClean="0">
                                <a:solidFill>
                                  <a:prstClr val="black"/>
                                </a:solidFill>
                                <a:latin typeface="Cambria Math"/>
                              </a:rPr>
                              <m:t>𝑇𝑖</m:t>
                            </m:r>
                            <m:r>
                              <a:rPr lang="en-US" sz="2200" b="0" i="1" smtClean="0">
                                <a:solidFill>
                                  <a:prstClr val="black"/>
                                </a:solidFill>
                                <a:latin typeface="Cambria Math"/>
                              </a:rPr>
                              <m:t>−</m:t>
                            </m:r>
                            <m:r>
                              <a:rPr lang="en-US" sz="2200" b="0" i="1" smtClean="0">
                                <a:solidFill>
                                  <a:prstClr val="black"/>
                                </a:solidFill>
                                <a:latin typeface="Cambria Math"/>
                              </a:rPr>
                              <m:t>𝑇𝑜</m:t>
                            </m:r>
                            <m:r>
                              <a:rPr lang="en-US" sz="2200" b="0" i="1" smtClean="0">
                                <a:solidFill>
                                  <a:prstClr val="black"/>
                                </a:solidFill>
                                <a:latin typeface="Cambria Math"/>
                              </a:rPr>
                              <m:t>)</m:t>
                            </m:r>
                          </m:e>
                        </m:rad>
                      </m:num>
                      <m:den>
                        <m:rad>
                          <m:radPr>
                            <m:degHide m:val="on"/>
                            <m:ctrlPr>
                              <a:rPr lang="en-US" sz="2200" i="1" smtClean="0">
                                <a:solidFill>
                                  <a:prstClr val="black"/>
                                </a:solidFill>
                                <a:latin typeface="Cambria Math"/>
                              </a:rPr>
                            </m:ctrlPr>
                          </m:radPr>
                          <m:deg/>
                          <m:e>
                            <m:r>
                              <a:rPr lang="en-US" sz="2200" b="0" i="1" smtClean="0">
                                <a:solidFill>
                                  <a:prstClr val="black"/>
                                </a:solidFill>
                                <a:latin typeface="Cambria Math"/>
                              </a:rPr>
                              <m:t>𝑇𝑜</m:t>
                            </m:r>
                            <m:r>
                              <a:rPr lang="en-US" sz="2200" b="0" i="1" smtClean="0">
                                <a:solidFill>
                                  <a:prstClr val="black"/>
                                </a:solidFill>
                                <a:latin typeface="Cambria Math"/>
                              </a:rPr>
                              <m:t>−</m:t>
                            </m:r>
                            <m:r>
                              <a:rPr lang="en-US" sz="2200" b="0" i="1" smtClean="0">
                                <a:solidFill>
                                  <a:prstClr val="black"/>
                                </a:solidFill>
                                <a:latin typeface="Cambria Math"/>
                              </a:rPr>
                              <m:t>460</m:t>
                            </m:r>
                          </m:e>
                        </m:rad>
                      </m:den>
                    </m:f>
                  </m:oMath>
                </a14:m>
                <a:r>
                  <a:rPr lang="ar-IQ" sz="2200" dirty="0" smtClean="0">
                    <a:solidFill>
                      <a:prstClr val="black"/>
                    </a:solidFill>
                  </a:rPr>
                  <a:t>  </a:t>
                </a:r>
                <a:r>
                  <a:rPr lang="en-US" sz="2200" dirty="0" smtClean="0">
                    <a:solidFill>
                      <a:prstClr val="black"/>
                    </a:solidFill>
                  </a:rPr>
                  <a:t>s</a:t>
                </a:r>
                <a:r>
                  <a:rPr lang="ar-IQ" sz="3600" dirty="0" smtClean="0">
                    <a:solidFill>
                      <a:prstClr val="black"/>
                    </a:solidFill>
                  </a:rPr>
                  <a:t>                                                                </a:t>
                </a:r>
                <a:br>
                  <a:rPr lang="ar-IQ" sz="3600" dirty="0" smtClean="0">
                    <a:solidFill>
                      <a:prstClr val="black"/>
                    </a:solidFill>
                  </a:rPr>
                </a:br>
                <a:endParaRPr lang="en-US" sz="3600" dirty="0"/>
              </a:p>
            </p:txBody>
          </p:sp>
        </mc:Choice>
        <mc:Fallback xmlns="">
          <p:sp>
            <p:nvSpPr>
              <p:cNvPr id="2" name="عنوان 1"/>
              <p:cNvSpPr>
                <a:spLocks noGrp="1" noRot="1" noChangeAspect="1" noMove="1" noResize="1" noEditPoints="1" noAdjustHandles="1" noChangeArrowheads="1" noChangeShapeType="1" noTextEdit="1"/>
              </p:cNvSpPr>
              <p:nvPr>
                <p:ph type="title"/>
              </p:nvPr>
            </p:nvSpPr>
            <p:spPr>
              <a:xfrm>
                <a:off x="457200" y="116632"/>
                <a:ext cx="8229600" cy="6552728"/>
              </a:xfrm>
              <a:blipFill rotWithShape="1">
                <a:blip r:embed="rId2"/>
                <a:stretch>
                  <a:fillRect l="-75333" t="-5116" r="-1852"/>
                </a:stretch>
              </a:blipFill>
            </p:spPr>
            <p:txBody>
              <a:bodyPr/>
              <a:lstStyle/>
              <a:p>
                <a:r>
                  <a:rPr lang="en-US">
                    <a:noFill/>
                  </a:rPr>
                  <a:t> </a:t>
                </a:r>
              </a:p>
            </p:txBody>
          </p:sp>
        </mc:Fallback>
      </mc:AlternateContent>
    </p:spTree>
    <p:extLst>
      <p:ext uri="{BB962C8B-B14F-4D97-AF65-F5344CB8AC3E}">
        <p14:creationId xmlns:p14="http://schemas.microsoft.com/office/powerpoint/2010/main" val="8269629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IQ" sz="3600" dirty="0" smtClean="0"/>
              <a:t>انواع مداخل ومخارج الهواء في نظام التهوية الطبيعية </a:t>
            </a:r>
            <a:endParaRPr lang="en-US" sz="36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060848"/>
            <a:ext cx="8026131" cy="32228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064574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836712"/>
            <a:ext cx="7743507" cy="52775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274604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6322714"/>
          </a:xfrm>
        </p:spPr>
        <p:txBody>
          <a:bodyPr>
            <a:normAutofit fontScale="90000"/>
          </a:bodyPr>
          <a:lstStyle/>
          <a:p>
            <a:pPr algn="r" rtl="1"/>
            <a:r>
              <a:rPr lang="ar-IQ" sz="3600" dirty="0" smtClean="0"/>
              <a:t> </a:t>
            </a:r>
            <a:r>
              <a:rPr lang="ar-IQ" sz="2000" dirty="0" smtClean="0"/>
              <a:t>2- التهوية الميكانيكية  :</a:t>
            </a:r>
            <a:r>
              <a:rPr lang="en-US" sz="2000" dirty="0" smtClean="0"/>
              <a:t>Mechanical ventilation system</a:t>
            </a:r>
            <a:r>
              <a:rPr lang="ar-IQ" sz="2000" dirty="0" smtClean="0"/>
              <a:t/>
            </a:r>
            <a:br>
              <a:rPr lang="ar-IQ" sz="2000" dirty="0" smtClean="0"/>
            </a:br>
            <a:r>
              <a:rPr lang="ar-IQ" sz="2000" dirty="0"/>
              <a:t> </a:t>
            </a:r>
            <a:r>
              <a:rPr lang="ar-IQ" sz="2000" dirty="0" smtClean="0"/>
              <a:t>  وتسمى ايضا التهوية باستخدام طاقة المراوح , توفر فيها المراوح قدرا كبيرا من السيطرة على معدل وشكل جريان الهواء ومنها نظامين اساسيين هما نظام الضغط السلبي ونظام الضغط الإيجابي . </a:t>
            </a:r>
            <a:br>
              <a:rPr lang="ar-IQ" sz="2000" dirty="0" smtClean="0"/>
            </a:br>
            <a:r>
              <a:rPr lang="ar-IQ" sz="2000" dirty="0"/>
              <a:t> </a:t>
            </a:r>
            <a:r>
              <a:rPr lang="ar-IQ" sz="2000" dirty="0" smtClean="0"/>
              <a:t> </a:t>
            </a:r>
            <a:br>
              <a:rPr lang="ar-IQ" sz="2000" dirty="0" smtClean="0"/>
            </a:br>
            <a:r>
              <a:rPr lang="ar-IQ" sz="2000" dirty="0"/>
              <a:t> </a:t>
            </a:r>
            <a:r>
              <a:rPr lang="ar-IQ" sz="2000" dirty="0" smtClean="0"/>
              <a:t>ملاحظة: في جميع انظمة التهوية الطبيعية والميكانيكية يكون توجيه الهواء الخارجي الداخل للحضيرة الى الاعلى في فصل الشتاء لمنع تعرض الحيوانات للهواء البارد مباشرتا , فالهواء يختلط مع الهواء الحار الذي يكون موجود داخل الحضير ة ثم ينزل للأسفل , اما في فصل الصيف فيكون توجيه الهواء نحو الاسفل ليختلط مع الهواء البارد </a:t>
            </a:r>
            <a:br>
              <a:rPr lang="ar-IQ" sz="2000" dirty="0" smtClean="0"/>
            </a:br>
            <a:r>
              <a:rPr lang="ar-IQ" sz="2000" dirty="0"/>
              <a:t> </a:t>
            </a:r>
            <a:r>
              <a:rPr lang="ar-IQ" sz="2000" dirty="0" smtClean="0"/>
              <a:t/>
            </a:r>
            <a:br>
              <a:rPr lang="ar-IQ" sz="2000" dirty="0" smtClean="0"/>
            </a:br>
            <a:r>
              <a:rPr lang="ar-IQ" sz="2000" dirty="0" smtClean="0"/>
              <a:t>- نظام الضغط السلبي </a:t>
            </a:r>
            <a:r>
              <a:rPr lang="en-US" sz="2000" dirty="0" smtClean="0"/>
              <a:t>Negative pressure system</a:t>
            </a:r>
            <a:r>
              <a:rPr lang="ar-IQ" sz="2000" dirty="0" smtClean="0"/>
              <a:t/>
            </a:r>
            <a:br>
              <a:rPr lang="ar-IQ" sz="2000" dirty="0" smtClean="0"/>
            </a:br>
            <a:r>
              <a:rPr lang="ar-IQ" sz="2000" dirty="0"/>
              <a:t> </a:t>
            </a:r>
            <a:r>
              <a:rPr lang="ar-IQ" sz="2000" dirty="0" smtClean="0"/>
              <a:t>  نظام يتم فيه سحب الهواء من داخل الحضيرة ( الهواء الملوث وغير المناسب من حيث الحرارة   والرطوبة) لتوليد ضغط سالب يسحب الهواء الخارجي من فتحات الدخول ليحل محل الهواء الخارج بواسطة المراوح والتي تسمى في هذا النظام بمراوح العادم . </a:t>
            </a:r>
            <a:br>
              <a:rPr lang="ar-IQ" sz="2000" dirty="0" smtClean="0"/>
            </a:br>
            <a:r>
              <a:rPr lang="ar-IQ" sz="2000" dirty="0"/>
              <a:t> </a:t>
            </a:r>
            <a:r>
              <a:rPr lang="ar-IQ" sz="2000" dirty="0" smtClean="0"/>
              <a:t>اذا كان عرض الحضيرة 12 م توضع المراوح على احد الجدران والفتحات في الجدار المقابل وتوزع توزيع منتظم . اما اذا كان اكثرمن ذلك العرض 15 م  فيفضل وضع المراوح على الجدارين مع توزيع الفتحات على الجدارين او في السقف.  </a:t>
            </a:r>
            <a:br>
              <a:rPr lang="ar-IQ" sz="2000" dirty="0" smtClean="0"/>
            </a:br>
            <a:r>
              <a:rPr lang="ar-IQ" sz="2000" dirty="0"/>
              <a:t> </a:t>
            </a:r>
            <a:r>
              <a:rPr lang="ar-IQ" sz="2000" dirty="0" smtClean="0"/>
              <a:t>ويتفرع هذا النظام الى ثلاث انواع هي:                 </a:t>
            </a:r>
            <a:br>
              <a:rPr lang="ar-IQ" sz="2000" dirty="0" smtClean="0"/>
            </a:br>
            <a:r>
              <a:rPr lang="ar-IQ" sz="2000" dirty="0" smtClean="0"/>
              <a:t>   </a:t>
            </a:r>
            <a:br>
              <a:rPr lang="ar-IQ" sz="2000" dirty="0" smtClean="0"/>
            </a:br>
            <a:r>
              <a:rPr lang="ar-IQ" sz="2000" dirty="0"/>
              <a:t> </a:t>
            </a:r>
            <a:r>
              <a:rPr lang="ar-IQ" sz="2000" dirty="0" smtClean="0"/>
              <a:t>أ- التهوية المقننة                    </a:t>
            </a:r>
            <a:r>
              <a:rPr lang="en-US" sz="2000" dirty="0" smtClean="0"/>
              <a:t>minimum ventilation </a:t>
            </a:r>
            <a:r>
              <a:rPr lang="ar-IQ" sz="2000" dirty="0" smtClean="0"/>
              <a:t>    </a:t>
            </a:r>
            <a:br>
              <a:rPr lang="ar-IQ" sz="2000" dirty="0" smtClean="0"/>
            </a:br>
            <a:r>
              <a:rPr lang="ar-IQ" sz="2000" dirty="0" smtClean="0"/>
              <a:t> ب- التهوية الانتقالية             </a:t>
            </a:r>
            <a:r>
              <a:rPr lang="en-US" sz="2000" dirty="0" smtClean="0"/>
              <a:t>transitional ventilation</a:t>
            </a:r>
            <a:r>
              <a:rPr lang="ar-IQ" sz="2000" dirty="0" smtClean="0"/>
              <a:t/>
            </a:r>
            <a:br>
              <a:rPr lang="ar-IQ" sz="2000" dirty="0" smtClean="0"/>
            </a:br>
            <a:r>
              <a:rPr lang="ar-IQ" sz="2000" dirty="0" smtClean="0"/>
              <a:t>ج- التهوية الطولية ( بالإنفاق)</a:t>
            </a:r>
            <a:r>
              <a:rPr lang="en-US" sz="2000" dirty="0" smtClean="0"/>
              <a:t> </a:t>
            </a:r>
            <a:r>
              <a:rPr lang="ar-IQ" sz="2000" dirty="0" smtClean="0"/>
              <a:t>         </a:t>
            </a:r>
            <a:r>
              <a:rPr lang="en-US" sz="2000" dirty="0" smtClean="0"/>
              <a:t>tunnel ventilation</a:t>
            </a:r>
            <a:r>
              <a:rPr lang="ar-IQ" sz="2000" dirty="0" smtClean="0"/>
              <a:t/>
            </a:r>
            <a:br>
              <a:rPr lang="ar-IQ" sz="2000" dirty="0" smtClean="0"/>
            </a:br>
            <a:r>
              <a:rPr lang="ar-IQ" sz="3600" dirty="0" smtClean="0"/>
              <a:t/>
            </a:r>
            <a:br>
              <a:rPr lang="ar-IQ" sz="3600" dirty="0" smtClean="0"/>
            </a:br>
            <a:r>
              <a:rPr lang="ar-IQ" sz="3600" dirty="0" smtClean="0"/>
              <a:t> </a:t>
            </a:r>
            <a:endParaRPr lang="en-US" sz="3600" dirty="0"/>
          </a:p>
        </p:txBody>
      </p:sp>
    </p:spTree>
    <p:extLst>
      <p:ext uri="{BB962C8B-B14F-4D97-AF65-F5344CB8AC3E}">
        <p14:creationId xmlns:p14="http://schemas.microsoft.com/office/powerpoint/2010/main" val="26930523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6034682"/>
          </a:xfrm>
        </p:spPr>
        <p:txBody>
          <a:bodyPr>
            <a:normAutofit/>
          </a:bodyPr>
          <a:lstStyle/>
          <a:p>
            <a:pPr algn="r"/>
            <a:r>
              <a:rPr lang="ar-IQ" sz="1800" dirty="0" smtClean="0">
                <a:solidFill>
                  <a:prstClr val="black"/>
                </a:solidFill>
              </a:rPr>
              <a:t/>
            </a:r>
            <a:br>
              <a:rPr lang="ar-IQ" sz="1800" dirty="0" smtClean="0">
                <a:solidFill>
                  <a:prstClr val="black"/>
                </a:solidFill>
              </a:rPr>
            </a:br>
            <a:r>
              <a:rPr lang="ar-IQ" sz="1800" dirty="0" smtClean="0">
                <a:solidFill>
                  <a:prstClr val="black"/>
                </a:solidFill>
              </a:rPr>
              <a:t>التهوية المقننة  : تستخدم في الجو البارد او فصل الشتاء وفي الطيور الصغيرة ( في حالة حضانة افراخ الدجاج)</a:t>
            </a:r>
            <a:br>
              <a:rPr lang="ar-IQ" sz="1800" dirty="0" smtClean="0">
                <a:solidFill>
                  <a:prstClr val="black"/>
                </a:solidFill>
              </a:rPr>
            </a:br>
            <a:r>
              <a:rPr lang="ar-IQ" sz="1800" dirty="0" smtClean="0">
                <a:solidFill>
                  <a:prstClr val="black"/>
                </a:solidFill>
              </a:rPr>
              <a:t>وتكون بمعدل تهوية قليل جدا مع استخدام الموقت ( التايمر) كل خمس دقائق لتشغيل وفصل المراوح . </a:t>
            </a:r>
            <a:br>
              <a:rPr lang="ar-IQ" sz="1800" dirty="0" smtClean="0">
                <a:solidFill>
                  <a:prstClr val="black"/>
                </a:solidFill>
              </a:rPr>
            </a:br>
            <a:r>
              <a:rPr lang="ar-IQ" sz="1800" dirty="0">
                <a:solidFill>
                  <a:prstClr val="black"/>
                </a:solidFill>
              </a:rPr>
              <a:t/>
            </a:r>
            <a:br>
              <a:rPr lang="ar-IQ" sz="1800" dirty="0">
                <a:solidFill>
                  <a:prstClr val="black"/>
                </a:solidFill>
              </a:rPr>
            </a:br>
            <a:r>
              <a:rPr lang="ar-IQ" sz="1800" dirty="0" smtClean="0">
                <a:solidFill>
                  <a:prstClr val="black"/>
                </a:solidFill>
              </a:rPr>
              <a:t>التهوية الانتقالية : هي تستخدم عندما لا تصبح التهوية المقننة كافية ويصبح من الضرورة ازالة الحرارة الزائدة وفيها يستخدم متحسس الحرارة ( الثرموستات ) لإيقاف  وتشغيل المراوح  . وممكن استخدام جزء من مراوح التهوية الطولية بالنفق ولكن دون فتح فتحات التهوية الطولية ويبقى الاعتماد على الفتحات الجدارية الخاصة بها اي التهوية الانتقالية . </a:t>
            </a:r>
            <a:br>
              <a:rPr lang="ar-IQ" sz="1800" dirty="0" smtClean="0">
                <a:solidFill>
                  <a:prstClr val="black"/>
                </a:solidFill>
              </a:rPr>
            </a:br>
            <a:r>
              <a:rPr lang="ar-IQ" sz="1800" dirty="0">
                <a:solidFill>
                  <a:prstClr val="black"/>
                </a:solidFill>
              </a:rPr>
              <a:t/>
            </a:r>
            <a:br>
              <a:rPr lang="ar-IQ" sz="1800" dirty="0">
                <a:solidFill>
                  <a:prstClr val="black"/>
                </a:solidFill>
              </a:rPr>
            </a:br>
            <a:r>
              <a:rPr lang="ar-IQ" sz="1800" dirty="0" smtClean="0">
                <a:solidFill>
                  <a:prstClr val="black"/>
                </a:solidFill>
              </a:rPr>
              <a:t>التهوية  الطولية ( بالنفق) : تستخدم عندما تصبح الحرارة داخل الحضيرة كبيرة جدا ولا تكفي التهوية الانتقالية اذ ثبت كفاءة التهوية الطولية في الجو الحار مع تشغيل التبريد  . </a:t>
            </a:r>
            <a:br>
              <a:rPr lang="ar-IQ" sz="1800" dirty="0" smtClean="0">
                <a:solidFill>
                  <a:prstClr val="black"/>
                </a:solidFill>
              </a:rPr>
            </a:br>
            <a:r>
              <a:rPr lang="ar-IQ" sz="1800" dirty="0">
                <a:solidFill>
                  <a:prstClr val="black"/>
                </a:solidFill>
              </a:rPr>
              <a:t/>
            </a:r>
            <a:br>
              <a:rPr lang="ar-IQ" sz="1800" dirty="0">
                <a:solidFill>
                  <a:prstClr val="black"/>
                </a:solidFill>
              </a:rPr>
            </a:br>
            <a:r>
              <a:rPr lang="ar-IQ" sz="1800" dirty="0" smtClean="0">
                <a:solidFill>
                  <a:prstClr val="black"/>
                </a:solidFill>
              </a:rPr>
              <a:t>- كل الانظمة الثلاث السابقة تعمل بالضغط السالب اي الضغط داخل الحضيرة اقل من الضغط خارج الحضيرة ويقاس فرق الضغط بين الداخل والخارج بأجهزة قياس الضغط مثل المانومتر حيث يكون مقياس الجهاز يقرأ ضغط  داخل الحضيرة  من  17 الى  30 باسكال  او اكثر في نظام التهوية المقننة  اما في تهوية النفق فيكون الضغط داخل البيت منخفض  بسبب تشغيل المراوح جميعها بحدود 10 – 25 باسكال .  </a:t>
            </a:r>
            <a:endParaRPr lang="en-US" sz="2000" dirty="0"/>
          </a:p>
        </p:txBody>
      </p:sp>
    </p:spTree>
    <p:extLst>
      <p:ext uri="{BB962C8B-B14F-4D97-AF65-F5344CB8AC3E}">
        <p14:creationId xmlns:p14="http://schemas.microsoft.com/office/powerpoint/2010/main" val="2376492316"/>
      </p:ext>
    </p:extLst>
  </p:cSld>
  <p:clrMapOvr>
    <a:masterClrMapping/>
  </p:clrMapOvr>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1114</TotalTime>
  <Words>140</Words>
  <Application>Microsoft Office PowerPoint</Application>
  <PresentationFormat>عرض على الشاشة (3:4)‏</PresentationFormat>
  <Paragraphs>14</Paragraphs>
  <Slides>45</Slides>
  <Notes>0</Notes>
  <HiddenSlides>0</HiddenSlides>
  <MMClips>0</MMClips>
  <ScaleCrop>false</ScaleCrop>
  <HeadingPairs>
    <vt:vector size="4" baseType="variant">
      <vt:variant>
        <vt:lpstr>نسق</vt:lpstr>
      </vt:variant>
      <vt:variant>
        <vt:i4>1</vt:i4>
      </vt:variant>
      <vt:variant>
        <vt:lpstr>عناوين الشرائح</vt:lpstr>
      </vt:variant>
      <vt:variant>
        <vt:i4>45</vt:i4>
      </vt:variant>
    </vt:vector>
  </HeadingPairs>
  <TitlesOfParts>
    <vt:vector size="46" baseType="lpstr">
      <vt:lpstr>نسق Office</vt:lpstr>
      <vt:lpstr>مكننة انتاج حيواني  محاضرة 1 نظري </vt:lpstr>
      <vt:lpstr>- تلوث البيئة الداخلية لحضائر الحيوانات: Pollution  يقصد بالتلوث اي كمية زيادة  او نقصان عن الحاجة الطبيعية لمكون ما داخل بيئة العيش سواء كانت البيئة هواء او ماء او تربة . وسنناقش في هذا الدرس تلوث بيئة الهواء الداخلي لحضائر حيوانات المزرعة.   - الهواء خليط من الغازات المختلفة فضلا عن بخار الماء , الغازات مثل الاوكسجين 21%    من مجموع الغازات الكلي والنيتروجين 78 % ونسب قليلة من ثاني اوكسيد الكربون وغيرها من الغازات المركبة مثل الامونيا وهي مركب من ذرة نتروجين و3 ذرات هيدروجين . عند انخفاض نسبة الاوكسجين عن نسبته الطبيعية بالهواء يعد ذلك تلوث للهواء والهواء يصبح غير نقي . وعند زيادة نسبة غاز ثاني اوكسيد عن 0,03 % يصبح الهواء ملوث ويسبب اختناق للحيوان.    </vt:lpstr>
      <vt:lpstr>Heat stressالاجهاد الحراري :    - يقصد بالإجهاد الحراري هو التأثير السلبي  لدرجات الحرارة  غير المناسبة داخل الحضيرة على الحيوانات الذي يسبب ضعف الانتاج وقد يؤدي الى الوفيات (الهلاكات) . فهناك مدى لدرجات الحرارة يرتاح لها الحيوان ولا يعاني من الانخفاض الشديد او الارتفاع الشديد بدرجات الحرارة , علما ان درجات الحرارة أيضا تتأثر بنسبة الرطوبة وسرعة الهواء  , فينبغي مراعاتهما عند السيطرة على درجات  الحرارة    وهناك قاعـده وهي ان درجـة الحـرارة بالفهرنهيت + الرطوبة النسبية   هذا المجموع لو زاد عن 160 تسبب اجهـاد حـراري .    </vt:lpstr>
      <vt:lpstr>الوسائل ( التقنيات ) المتبعة في السيطرة على الظروف البيئية داخل الحظائر :        1- التهوية ( في كل المواسم )   2- التدفئة في الشتاء مع التهوية    3- التبريد في الصيف مع التهوية       التهوية :  Ventilation  - هي عملية تبديل الهواء الملوث بالهواء النظيف وبتالي الحصول على هواء يحتوي نسبة اوكسجين مناسبة وجيدة وخالي من الغازات الخانقة والكريهة وكذلك معالجة الارتفاع او الانخفاض في الحرارة والرطوبة   - عندما تكون درجة الحرارة مناسبة كما في فصل الربيع او الخريف او ضمن المدى المريح للحيوان عندها ممكن الاعتماد على التهوية  في ازالة الحرارة الزائدة  ان حدثت ولكن في الفصول مثل الصيف او الشتاء سوف لا تكون التهوية كافية للتحكم بالحرارة وذلك بسبب حرارة الهواء الخارجي اي مصدر الهواء الداخل للحضيرة . يجب استخدام تقنيات التبريد صيفا او التدفئة شتاءا  , علما ان هذا لا يلغي الاستمرار بالتهوية لغرض التحكم بالتلوث الحاصل بسبب الغازات والروائح من خلال تبديل الهواء الملوث بالهواء الخارجي النظيف . </vt:lpstr>
      <vt:lpstr> انظمة التهوية : هي التهوية الطبيعية و التهوية  الميكانيكية         1- التهوية الطبيعية :Natural ventilation         أ- النظام المفتوح بالكامل        ب- النظام الشبه مفتوح ( نظام الستائر) curtain ventilation       في انظمة التهوية الطبيعية التي تعتمد على طاقة المراوح يتم دخول الهواء الخارجي بشكل طبيعي بالاعتماد على ضغط الهواء نفسه عبر فتحات تسمى فتحات المدخل الى داخل الحضيرة حيث يقوم بإزاحة الهواء الداخلي الملوث او الحار الى الخارج عبر فتحات المخارج . في انظمة الستائر توضع ستائر على فتحات المداخل والمخارج للتحكم بكمية الهواء الداخلة والخارجة . ان نسبة مجموع مساحة الفتحات التي يكون موقعها على الجدران وممكن البعض منها في السقف تكون بحدود 20 % من مساحة ارضية الحضيرة. اي اذا كانت مساحة الارضية 100 م2  , تكون مساحة مجموع فتحات نظام التهوية تساوي 20 م2 . ويمكن تقليل مساحة الفتحات اوزيادتها من خلال التحكم بالستائر .   - يجب وضع الحافة السفلية للفتحات على ارتفاع 60-90 سم من الارض وحافتها العلوية تبعد عن السقف  60 سم . اما فتحات خروج الهواء يجب ان تقع في اعلى نقطة وتفضل في السقف. ويمكن حساب مساحة فتحة التهوية كم المعادلة التالية :                                                                            m2)    )                   A= (V airor Q)/"s"   V  حجم الهواء المنساب وهو نفسة Q معدل التهوية اي كمية الهواء المنساب الى داخل المبنى ( m3 \ s ) s  سرعة الهواء ( m\s )      H  فرق المسافة العمودية بين ارتفاع المدخل والمخرج     TO و Ti  درجة حرارة الهواء الخارجي والداخلي على التوالي         = 11.5 √(H (Ti-To))/√(To-460)  s                                                                 </vt:lpstr>
      <vt:lpstr>انواع مداخل ومخارج الهواء في نظام التهوية الطبيعية </vt:lpstr>
      <vt:lpstr>عرض تقديمي في PowerPoint</vt:lpstr>
      <vt:lpstr> 2- التهوية الميكانيكية  :Mechanical ventilation system    وتسمى ايضا التهوية باستخدام طاقة المراوح , توفر فيها المراوح قدرا كبيرا من السيطرة على معدل وشكل جريان الهواء ومنها نظامين اساسيين هما نظام الضغط السلبي ونظام الضغط الإيجابي .      ملاحظة: في جميع انظمة التهوية الطبيعية والميكانيكية يكون توجيه الهواء الخارجي الداخل للحضيرة الى الاعلى في فصل الشتاء لمنع تعرض الحيوانات للهواء البارد مباشرتا , فالهواء يختلط مع الهواء الحار الذي يكون موجود داخل الحضير ة ثم ينزل للأسفل , اما في فصل الصيف فيكون توجيه الهواء نحو الاسفل ليختلط مع الهواء البارد    - نظام الضغط السلبي Negative pressure system    نظام يتم فيه سحب الهواء من داخل الحضيرة ( الهواء الملوث وغير المناسب من حيث الحرارة   والرطوبة) لتوليد ضغط سالب يسحب الهواء الخارجي من فتحات الدخول ليحل محل الهواء الخارج بواسطة المراوح والتي تسمى في هذا النظام بمراوح العادم .   اذا كان عرض الحضيرة 12 م توضع المراوح على احد الجدران والفتحات في الجدار المقابل وتوزع توزيع منتظم . اما اذا كان اكثرمن ذلك العرض 15 م  فيفضل وضع المراوح على الجدارين مع توزيع الفتحات على الجدارين او في السقف.    ويتفرع هذا النظام الى ثلاث انواع هي:                       أ- التهوية المقننة                    minimum ventilation       ب- التهوية الانتقالية             transitional ventilation ج- التهوية الطولية ( بالإنفاق)          tunnel ventilation   </vt:lpstr>
      <vt:lpstr> التهوية المقننة  : تستخدم في الجو البارد او فصل الشتاء وفي الطيور الصغيرة ( في حالة حضانة افراخ الدجاج) وتكون بمعدل تهوية قليل جدا مع استخدام الموقت ( التايمر) كل خمس دقائق لتشغيل وفصل المراوح .   التهوية الانتقالية : هي تستخدم عندما لا تصبح التهوية المقننة كافية ويصبح من الضرورة ازالة الحرارة الزائدة وفيها يستخدم متحسس الحرارة ( الثرموستات ) لإيقاف  وتشغيل المراوح  . وممكن استخدام جزء من مراوح التهوية الطولية بالنفق ولكن دون فتح فتحات التهوية الطولية ويبقى الاعتماد على الفتحات الجدارية الخاصة بها اي التهوية الانتقالية .   التهوية  الطولية ( بالنفق) : تستخدم عندما تصبح الحرارة داخل الحضيرة كبيرة جدا ولا تكفي التهوية الانتقالية اذ ثبت كفاءة التهوية الطولية في الجو الحار مع تشغيل التبريد  .   - كل الانظمة الثلاث السابقة تعمل بالضغط السالب اي الضغط داخل الحضيرة اقل من الضغط خارج الحضيرة ويقاس فرق الضغط بين الداخل والخارج بأجهزة قياس الضغط مثل المانومتر حيث يكون مقياس الجهاز يقرأ ضغط  داخل الحضيرة  من  17 الى  30 باسكال  او اكثر في نظام التهوية المقننة  اما في تهوية النفق فيكون الضغط داخل البيت منخفض  بسبب تشغيل المراوح جميعها بحدود 10 – 25 باسكال .  </vt:lpstr>
      <vt:lpstr>عرض تقديمي في PowerPoint</vt:lpstr>
      <vt:lpstr>عرض تقديمي في PowerPoint</vt:lpstr>
      <vt:lpstr>عرض تقديمي في PowerPoint</vt:lpstr>
      <vt:lpstr>نظام الضغط السلبي يسحب الهواء الملوث من داخل الحضيرة ويدخل الهواء الجديد من فتحات المداخل</vt:lpstr>
      <vt:lpstr>  </vt:lpstr>
      <vt:lpstr>ventilation system design   تصميم نظام التهوية     التصميم يهدف الى معرفة او تحديد معدل التهوية ( معدل تدفق الهواء خلال زمن معين )      وقبل البدء بالتصميم يجب اولا معرفة المعلومات التالية :       1- الظروف التصميمية الخارجية            هي كل خواص الهواء خارج الحضيرة واهمها درجة الحرارة والرطوبة            2- الظروف التصميمية الداخلية           هي كل خواص الهواء داخل الحضيرة واهمها درجة الحرارة والرطوبة   sensible heat     3- كمية الحرارة المحسوسة             هي كمية الحرارة الموجودة في الهواء الجاف وترتبط مع درجة حرارة البصلة الجافة    Latent heat      4- كمية الحرارة الكامنة          هي كمية الحرارة الموجودة في بخار الماء المختلط بالهواء.   معظم حضائر الحيوانات تحتاج حساب اربع انواع من  معدلات التهوية وهي :    معدل التهوية الادنى ( المقنن) , معدل التهوية للمحافظة على الرطوبة , معدل التهوية للمحافظة على الحرارة , معدل التهوية الاقصى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2- نافورات التبريد الخارجية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مكننة انتاج حيواني  محاضرة 1 نظري</dc:title>
  <dc:creator>acer</dc:creator>
  <cp:lastModifiedBy>acer</cp:lastModifiedBy>
  <cp:revision>72</cp:revision>
  <dcterms:created xsi:type="dcterms:W3CDTF">2020-12-05T17:20:51Z</dcterms:created>
  <dcterms:modified xsi:type="dcterms:W3CDTF">2022-08-07T18:09:22Z</dcterms:modified>
</cp:coreProperties>
</file>